
<file path=[Content_Types].xml><?xml version="1.0" encoding="utf-8"?>
<Types xmlns="http://schemas.openxmlformats.org/package/2006/content-types">
  <Default Extension="xml" ContentType="application/xml"/>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handoutMasterIdLst>
    <p:handoutMasterId r:id="rId3"/>
  </p:handoutMasterIdLst>
  <p:sldIdLst>
    <p:sldId id="256" r:id="rId2"/>
  </p:sldIdLst>
  <p:sldSz cx="32399288" cy="43200638"/>
  <p:notesSz cx="6858000" cy="9144000"/>
  <p:defaultTextStyle>
    <a:defPPr>
      <a:defRPr lang="fr-FR"/>
    </a:defPPr>
    <a:lvl1pPr marL="0" algn="l" defTabSz="2159996" rtl="0" eaLnBrk="1" latinLnBrk="0" hangingPunct="1">
      <a:defRPr sz="8504" kern="1200">
        <a:solidFill>
          <a:schemeClr val="tx1"/>
        </a:solidFill>
        <a:latin typeface="+mn-lt"/>
        <a:ea typeface="+mn-ea"/>
        <a:cs typeface="+mn-cs"/>
      </a:defRPr>
    </a:lvl1pPr>
    <a:lvl2pPr marL="2159996" algn="l" defTabSz="2159996" rtl="0" eaLnBrk="1" latinLnBrk="0" hangingPunct="1">
      <a:defRPr sz="8504" kern="1200">
        <a:solidFill>
          <a:schemeClr val="tx1"/>
        </a:solidFill>
        <a:latin typeface="+mn-lt"/>
        <a:ea typeface="+mn-ea"/>
        <a:cs typeface="+mn-cs"/>
      </a:defRPr>
    </a:lvl2pPr>
    <a:lvl3pPr marL="4319991" algn="l" defTabSz="2159996" rtl="0" eaLnBrk="1" latinLnBrk="0" hangingPunct="1">
      <a:defRPr sz="8504" kern="1200">
        <a:solidFill>
          <a:schemeClr val="tx1"/>
        </a:solidFill>
        <a:latin typeface="+mn-lt"/>
        <a:ea typeface="+mn-ea"/>
        <a:cs typeface="+mn-cs"/>
      </a:defRPr>
    </a:lvl3pPr>
    <a:lvl4pPr marL="6479987" algn="l" defTabSz="2159996" rtl="0" eaLnBrk="1" latinLnBrk="0" hangingPunct="1">
      <a:defRPr sz="8504" kern="1200">
        <a:solidFill>
          <a:schemeClr val="tx1"/>
        </a:solidFill>
        <a:latin typeface="+mn-lt"/>
        <a:ea typeface="+mn-ea"/>
        <a:cs typeface="+mn-cs"/>
      </a:defRPr>
    </a:lvl4pPr>
    <a:lvl5pPr marL="8639983" algn="l" defTabSz="2159996" rtl="0" eaLnBrk="1" latinLnBrk="0" hangingPunct="1">
      <a:defRPr sz="8504" kern="1200">
        <a:solidFill>
          <a:schemeClr val="tx1"/>
        </a:solidFill>
        <a:latin typeface="+mn-lt"/>
        <a:ea typeface="+mn-ea"/>
        <a:cs typeface="+mn-cs"/>
      </a:defRPr>
    </a:lvl5pPr>
    <a:lvl6pPr marL="10799978" algn="l" defTabSz="2159996" rtl="0" eaLnBrk="1" latinLnBrk="0" hangingPunct="1">
      <a:defRPr sz="8504" kern="1200">
        <a:solidFill>
          <a:schemeClr val="tx1"/>
        </a:solidFill>
        <a:latin typeface="+mn-lt"/>
        <a:ea typeface="+mn-ea"/>
        <a:cs typeface="+mn-cs"/>
      </a:defRPr>
    </a:lvl6pPr>
    <a:lvl7pPr marL="12959974" algn="l" defTabSz="2159996" rtl="0" eaLnBrk="1" latinLnBrk="0" hangingPunct="1">
      <a:defRPr sz="8504" kern="1200">
        <a:solidFill>
          <a:schemeClr val="tx1"/>
        </a:solidFill>
        <a:latin typeface="+mn-lt"/>
        <a:ea typeface="+mn-ea"/>
        <a:cs typeface="+mn-cs"/>
      </a:defRPr>
    </a:lvl7pPr>
    <a:lvl8pPr marL="15119970" algn="l" defTabSz="2159996" rtl="0" eaLnBrk="1" latinLnBrk="0" hangingPunct="1">
      <a:defRPr sz="8504" kern="1200">
        <a:solidFill>
          <a:schemeClr val="tx1"/>
        </a:solidFill>
        <a:latin typeface="+mn-lt"/>
        <a:ea typeface="+mn-ea"/>
        <a:cs typeface="+mn-cs"/>
      </a:defRPr>
    </a:lvl8pPr>
    <a:lvl9pPr marL="17279965" algn="l" defTabSz="2159996" rtl="0" eaLnBrk="1" latinLnBrk="0" hangingPunct="1">
      <a:defRPr sz="8504"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07" userDrawn="1">
          <p15:clr>
            <a:srgbClr val="A4A3A4"/>
          </p15:clr>
        </p15:guide>
        <p15:guide id="2" pos="10205"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3B632"/>
    <a:srgbClr val="C80A28"/>
    <a:srgbClr val="4D8DB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750"/>
    <p:restoredTop sz="94731"/>
  </p:normalViewPr>
  <p:slideViewPr>
    <p:cSldViewPr snapToGrid="0" snapToObjects="1">
      <p:cViewPr>
        <p:scale>
          <a:sx n="28" d="100"/>
          <a:sy n="28" d="100"/>
        </p:scale>
        <p:origin x="5128" y="912"/>
      </p:cViewPr>
      <p:guideLst>
        <p:guide orient="horz" pos="13607"/>
        <p:guide pos="10205"/>
      </p:guideLst>
    </p:cSldViewPr>
  </p:slideViewPr>
  <p:notesTextViewPr>
    <p:cViewPr>
      <p:scale>
        <a:sx n="100" d="100"/>
        <a:sy n="100" d="100"/>
      </p:scale>
      <p:origin x="0" y="0"/>
    </p:cViewPr>
  </p:notesTextViewPr>
  <p:notesViewPr>
    <p:cSldViewPr snapToGrid="0" snapToObjects="1">
      <p:cViewPr varScale="1">
        <p:scale>
          <a:sx n="124" d="100"/>
          <a:sy n="124" d="100"/>
        </p:scale>
        <p:origin x="1856" y="168"/>
      </p:cViewPr>
      <p:guideLst/>
    </p:cSldViewPr>
  </p:notes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handoutMaster" Target="handoutMasters/handoutMaster1.xml"/><Relationship Id="rId4" Type="http://schemas.openxmlformats.org/officeDocument/2006/relationships/presProps" Target="presProps.xml"/><Relationship Id="rId5" Type="http://schemas.openxmlformats.org/officeDocument/2006/relationships/viewProps" Target="viewProps.xml"/><Relationship Id="rId6" Type="http://schemas.openxmlformats.org/officeDocument/2006/relationships/theme" Target="theme/theme1.xml"/><Relationship Id="rId7"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CE8E1F0-CC9C-2247-A907-09539698FEA1}" type="datetimeFigureOut">
              <a:rPr lang="fr-FR" smtClean="0"/>
              <a:t>06/07/2017</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CBE6177-9BE5-A446-B05F-3DFA8A945EE7}" type="slidenum">
              <a:rPr lang="fr-FR" smtClean="0"/>
              <a:t>‹#›</a:t>
            </a:fld>
            <a:endParaRPr lang="fr-FR"/>
          </a:p>
        </p:txBody>
      </p:sp>
    </p:spTree>
    <p:extLst>
      <p:ext uri="{BB962C8B-B14F-4D97-AF65-F5344CB8AC3E}">
        <p14:creationId xmlns:p14="http://schemas.microsoft.com/office/powerpoint/2010/main" val="132491765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2429947" y="13420201"/>
            <a:ext cx="27539395" cy="9260137"/>
          </a:xfrm>
        </p:spPr>
        <p:txBody>
          <a:bodyPr/>
          <a:lstStyle/>
          <a:p>
            <a:r>
              <a:rPr lang="fr-FR" smtClean="0"/>
              <a:t>Cliquez et modifiez le titre</a:t>
            </a:r>
            <a:endParaRPr lang="fr-FR"/>
          </a:p>
        </p:txBody>
      </p:sp>
      <p:sp>
        <p:nvSpPr>
          <p:cNvPr id="3" name="Sous-titre 2"/>
          <p:cNvSpPr>
            <a:spLocks noGrp="1"/>
          </p:cNvSpPr>
          <p:nvPr>
            <p:ph type="subTitle" idx="1"/>
          </p:nvPr>
        </p:nvSpPr>
        <p:spPr>
          <a:xfrm>
            <a:off x="4859893" y="24480362"/>
            <a:ext cx="22679502" cy="11040163"/>
          </a:xfrm>
        </p:spPr>
        <p:txBody>
          <a:bodyPr/>
          <a:lstStyle>
            <a:lvl1pPr marL="0" indent="0" algn="ctr">
              <a:buNone/>
              <a:defRPr>
                <a:solidFill>
                  <a:schemeClr val="tx1">
                    <a:tint val="75000"/>
                  </a:schemeClr>
                </a:solidFill>
              </a:defRPr>
            </a:lvl1pPr>
            <a:lvl2pPr marL="1619951" indent="0" algn="ctr">
              <a:buNone/>
              <a:defRPr>
                <a:solidFill>
                  <a:schemeClr val="tx1">
                    <a:tint val="75000"/>
                  </a:schemeClr>
                </a:solidFill>
              </a:defRPr>
            </a:lvl2pPr>
            <a:lvl3pPr marL="3239902" indent="0" algn="ctr">
              <a:buNone/>
              <a:defRPr>
                <a:solidFill>
                  <a:schemeClr val="tx1">
                    <a:tint val="75000"/>
                  </a:schemeClr>
                </a:solidFill>
              </a:defRPr>
            </a:lvl3pPr>
            <a:lvl4pPr marL="4859853" indent="0" algn="ctr">
              <a:buNone/>
              <a:defRPr>
                <a:solidFill>
                  <a:schemeClr val="tx1">
                    <a:tint val="75000"/>
                  </a:schemeClr>
                </a:solidFill>
              </a:defRPr>
            </a:lvl4pPr>
            <a:lvl5pPr marL="6479804" indent="0" algn="ctr">
              <a:buNone/>
              <a:defRPr>
                <a:solidFill>
                  <a:schemeClr val="tx1">
                    <a:tint val="75000"/>
                  </a:schemeClr>
                </a:solidFill>
              </a:defRPr>
            </a:lvl5pPr>
            <a:lvl6pPr marL="8099755" indent="0" algn="ctr">
              <a:buNone/>
              <a:defRPr>
                <a:solidFill>
                  <a:schemeClr val="tx1">
                    <a:tint val="75000"/>
                  </a:schemeClr>
                </a:solidFill>
              </a:defRPr>
            </a:lvl6pPr>
            <a:lvl7pPr marL="9719706" indent="0" algn="ctr">
              <a:buNone/>
              <a:defRPr>
                <a:solidFill>
                  <a:schemeClr val="tx1">
                    <a:tint val="75000"/>
                  </a:schemeClr>
                </a:solidFill>
              </a:defRPr>
            </a:lvl7pPr>
            <a:lvl8pPr marL="11339657" indent="0" algn="ctr">
              <a:buNone/>
              <a:defRPr>
                <a:solidFill>
                  <a:schemeClr val="tx1">
                    <a:tint val="75000"/>
                  </a:schemeClr>
                </a:solidFill>
              </a:defRPr>
            </a:lvl8pPr>
            <a:lvl9pPr marL="12959608"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17E12CDC-EEA9-9944-9A2D-8CB94A843ADA}" type="datetimeFigureOut">
              <a:rPr lang="fr-FR" smtClean="0"/>
              <a:t>06/07/2017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3183400448"/>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E12CDC-EEA9-9944-9A2D-8CB94A843ADA}" type="datetimeFigureOut">
              <a:rPr lang="fr-FR" smtClean="0"/>
              <a:t>06/07/2017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1654546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23489484" y="1730032"/>
            <a:ext cx="7289840" cy="36860544"/>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1619965" y="1730032"/>
            <a:ext cx="21329531" cy="36860544"/>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E12CDC-EEA9-9944-9A2D-8CB94A843ADA}" type="datetimeFigureOut">
              <a:rPr lang="fr-FR" smtClean="0"/>
              <a:t>06/07/2017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312787792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7E12CDC-EEA9-9944-9A2D-8CB94A843ADA}" type="datetimeFigureOut">
              <a:rPr lang="fr-FR" smtClean="0"/>
              <a:t>06/07/2017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419779269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559320" y="27760413"/>
            <a:ext cx="27539395" cy="8580127"/>
          </a:xfrm>
        </p:spPr>
        <p:txBody>
          <a:bodyPr anchor="t"/>
          <a:lstStyle>
            <a:lvl1pPr algn="l">
              <a:defRPr sz="14173" b="1" cap="all"/>
            </a:lvl1pPr>
          </a:lstStyle>
          <a:p>
            <a:r>
              <a:rPr lang="fr-FR" smtClean="0"/>
              <a:t>Cliquez et modifiez le titre</a:t>
            </a:r>
            <a:endParaRPr lang="fr-FR"/>
          </a:p>
        </p:txBody>
      </p:sp>
      <p:sp>
        <p:nvSpPr>
          <p:cNvPr id="3" name="Espace réservé du texte 2"/>
          <p:cNvSpPr>
            <a:spLocks noGrp="1"/>
          </p:cNvSpPr>
          <p:nvPr>
            <p:ph type="body" idx="1"/>
          </p:nvPr>
        </p:nvSpPr>
        <p:spPr>
          <a:xfrm>
            <a:off x="2559320" y="18310277"/>
            <a:ext cx="27539395" cy="9450136"/>
          </a:xfrm>
        </p:spPr>
        <p:txBody>
          <a:bodyPr anchor="b"/>
          <a:lstStyle>
            <a:lvl1pPr marL="0" indent="0">
              <a:buNone/>
              <a:defRPr sz="7086">
                <a:solidFill>
                  <a:schemeClr val="tx1">
                    <a:tint val="75000"/>
                  </a:schemeClr>
                </a:solidFill>
              </a:defRPr>
            </a:lvl1pPr>
            <a:lvl2pPr marL="1619951" indent="0">
              <a:buNone/>
              <a:defRPr sz="6378">
                <a:solidFill>
                  <a:schemeClr val="tx1">
                    <a:tint val="75000"/>
                  </a:schemeClr>
                </a:solidFill>
              </a:defRPr>
            </a:lvl2pPr>
            <a:lvl3pPr marL="3239902" indent="0">
              <a:buNone/>
              <a:defRPr sz="5669">
                <a:solidFill>
                  <a:schemeClr val="tx1">
                    <a:tint val="75000"/>
                  </a:schemeClr>
                </a:solidFill>
              </a:defRPr>
            </a:lvl3pPr>
            <a:lvl4pPr marL="4859853" indent="0">
              <a:buNone/>
              <a:defRPr sz="4960">
                <a:solidFill>
                  <a:schemeClr val="tx1">
                    <a:tint val="75000"/>
                  </a:schemeClr>
                </a:solidFill>
              </a:defRPr>
            </a:lvl4pPr>
            <a:lvl5pPr marL="6479804" indent="0">
              <a:buNone/>
              <a:defRPr sz="4960">
                <a:solidFill>
                  <a:schemeClr val="tx1">
                    <a:tint val="75000"/>
                  </a:schemeClr>
                </a:solidFill>
              </a:defRPr>
            </a:lvl5pPr>
            <a:lvl6pPr marL="8099755" indent="0">
              <a:buNone/>
              <a:defRPr sz="4960">
                <a:solidFill>
                  <a:schemeClr val="tx1">
                    <a:tint val="75000"/>
                  </a:schemeClr>
                </a:solidFill>
              </a:defRPr>
            </a:lvl6pPr>
            <a:lvl7pPr marL="9719706" indent="0">
              <a:buNone/>
              <a:defRPr sz="4960">
                <a:solidFill>
                  <a:schemeClr val="tx1">
                    <a:tint val="75000"/>
                  </a:schemeClr>
                </a:solidFill>
              </a:defRPr>
            </a:lvl7pPr>
            <a:lvl8pPr marL="11339657" indent="0">
              <a:buNone/>
              <a:defRPr sz="4960">
                <a:solidFill>
                  <a:schemeClr val="tx1">
                    <a:tint val="75000"/>
                  </a:schemeClr>
                </a:solidFill>
              </a:defRPr>
            </a:lvl8pPr>
            <a:lvl9pPr marL="12959608" indent="0">
              <a:buNone/>
              <a:defRPr sz="496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17E12CDC-EEA9-9944-9A2D-8CB94A843ADA}" type="datetimeFigureOut">
              <a:rPr lang="fr-FR" smtClean="0"/>
              <a:t>06/07/2017</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271228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1619964" y="10080152"/>
            <a:ext cx="14309686" cy="28510424"/>
          </a:xfrm>
        </p:spPr>
        <p:txBody>
          <a:bodyPr/>
          <a:lstStyle>
            <a:lvl1pPr>
              <a:defRPr sz="9921"/>
            </a:lvl1pPr>
            <a:lvl2pPr>
              <a:defRPr sz="8504"/>
            </a:lvl2pPr>
            <a:lvl3pPr>
              <a:defRPr sz="7086"/>
            </a:lvl3pPr>
            <a:lvl4pPr>
              <a:defRPr sz="6378"/>
            </a:lvl4pPr>
            <a:lvl5pPr>
              <a:defRPr sz="6378"/>
            </a:lvl5pPr>
            <a:lvl6pPr>
              <a:defRPr sz="6378"/>
            </a:lvl6pPr>
            <a:lvl7pPr>
              <a:defRPr sz="6378"/>
            </a:lvl7pPr>
            <a:lvl8pPr>
              <a:defRPr sz="6378"/>
            </a:lvl8pPr>
            <a:lvl9pPr>
              <a:defRPr sz="6378"/>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16469638" y="10080152"/>
            <a:ext cx="14309686" cy="28510424"/>
          </a:xfrm>
        </p:spPr>
        <p:txBody>
          <a:bodyPr/>
          <a:lstStyle>
            <a:lvl1pPr>
              <a:defRPr sz="9921"/>
            </a:lvl1pPr>
            <a:lvl2pPr>
              <a:defRPr sz="8504"/>
            </a:lvl2pPr>
            <a:lvl3pPr>
              <a:defRPr sz="7086"/>
            </a:lvl3pPr>
            <a:lvl4pPr>
              <a:defRPr sz="6378"/>
            </a:lvl4pPr>
            <a:lvl5pPr>
              <a:defRPr sz="6378"/>
            </a:lvl5pPr>
            <a:lvl6pPr>
              <a:defRPr sz="6378"/>
            </a:lvl6pPr>
            <a:lvl7pPr>
              <a:defRPr sz="6378"/>
            </a:lvl7pPr>
            <a:lvl8pPr>
              <a:defRPr sz="6378"/>
            </a:lvl8pPr>
            <a:lvl9pPr>
              <a:defRPr sz="6378"/>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17E12CDC-EEA9-9944-9A2D-8CB94A843ADA}" type="datetimeFigureOut">
              <a:rPr lang="fr-FR" smtClean="0"/>
              <a:t>06/07/2017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2682430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1619964" y="9670146"/>
            <a:ext cx="14315312" cy="4030056"/>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1619964" y="13700202"/>
            <a:ext cx="14315312" cy="24890371"/>
          </a:xfrm>
        </p:spPr>
        <p:txBody>
          <a:bodyPr/>
          <a:lstStyle>
            <a:lvl1pPr>
              <a:defRPr sz="8504"/>
            </a:lvl1pPr>
            <a:lvl2pPr>
              <a:defRPr sz="7086"/>
            </a:lvl2pPr>
            <a:lvl3pPr>
              <a:defRPr sz="6378"/>
            </a:lvl3pPr>
            <a:lvl4pPr>
              <a:defRPr sz="5669"/>
            </a:lvl4pPr>
            <a:lvl5pPr>
              <a:defRPr sz="5669"/>
            </a:lvl5pPr>
            <a:lvl6pPr>
              <a:defRPr sz="5669"/>
            </a:lvl6pPr>
            <a:lvl7pPr>
              <a:defRPr sz="5669"/>
            </a:lvl7pPr>
            <a:lvl8pPr>
              <a:defRPr sz="5669"/>
            </a:lvl8pPr>
            <a:lvl9pPr>
              <a:defRPr sz="5669"/>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16458390" y="9670146"/>
            <a:ext cx="14320935" cy="4030056"/>
          </a:xfrm>
        </p:spPr>
        <p:txBody>
          <a:bodyPr anchor="b"/>
          <a:lstStyle>
            <a:lvl1pPr marL="0" indent="0">
              <a:buNone/>
              <a:defRPr sz="8504" b="1"/>
            </a:lvl1pPr>
            <a:lvl2pPr marL="1619951" indent="0">
              <a:buNone/>
              <a:defRPr sz="7086" b="1"/>
            </a:lvl2pPr>
            <a:lvl3pPr marL="3239902" indent="0">
              <a:buNone/>
              <a:defRPr sz="6378" b="1"/>
            </a:lvl3pPr>
            <a:lvl4pPr marL="4859853" indent="0">
              <a:buNone/>
              <a:defRPr sz="5669" b="1"/>
            </a:lvl4pPr>
            <a:lvl5pPr marL="6479804" indent="0">
              <a:buNone/>
              <a:defRPr sz="5669" b="1"/>
            </a:lvl5pPr>
            <a:lvl6pPr marL="8099755" indent="0">
              <a:buNone/>
              <a:defRPr sz="5669" b="1"/>
            </a:lvl6pPr>
            <a:lvl7pPr marL="9719706" indent="0">
              <a:buNone/>
              <a:defRPr sz="5669" b="1"/>
            </a:lvl7pPr>
            <a:lvl8pPr marL="11339657" indent="0">
              <a:buNone/>
              <a:defRPr sz="5669" b="1"/>
            </a:lvl8pPr>
            <a:lvl9pPr marL="12959608" indent="0">
              <a:buNone/>
              <a:defRPr sz="5669"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16458390" y="13700202"/>
            <a:ext cx="14320935" cy="24890371"/>
          </a:xfrm>
        </p:spPr>
        <p:txBody>
          <a:bodyPr/>
          <a:lstStyle>
            <a:lvl1pPr>
              <a:defRPr sz="8504"/>
            </a:lvl1pPr>
            <a:lvl2pPr>
              <a:defRPr sz="7086"/>
            </a:lvl2pPr>
            <a:lvl3pPr>
              <a:defRPr sz="6378"/>
            </a:lvl3pPr>
            <a:lvl4pPr>
              <a:defRPr sz="5669"/>
            </a:lvl4pPr>
            <a:lvl5pPr>
              <a:defRPr sz="5669"/>
            </a:lvl5pPr>
            <a:lvl6pPr>
              <a:defRPr sz="5669"/>
            </a:lvl6pPr>
            <a:lvl7pPr>
              <a:defRPr sz="5669"/>
            </a:lvl7pPr>
            <a:lvl8pPr>
              <a:defRPr sz="5669"/>
            </a:lvl8pPr>
            <a:lvl9pPr>
              <a:defRPr sz="5669"/>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17E12CDC-EEA9-9944-9A2D-8CB94A843ADA}" type="datetimeFigureOut">
              <a:rPr lang="fr-FR" smtClean="0"/>
              <a:t>06/07/2017</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19538853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17E12CDC-EEA9-9944-9A2D-8CB94A843ADA}" type="datetimeFigureOut">
              <a:rPr lang="fr-FR" smtClean="0"/>
              <a:t>06/07/2017</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19977552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17E12CDC-EEA9-9944-9A2D-8CB94A843ADA}" type="datetimeFigureOut">
              <a:rPr lang="fr-FR" smtClean="0"/>
              <a:t>06/07/2017</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816635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619966" y="1720025"/>
            <a:ext cx="10659143" cy="7320108"/>
          </a:xfrm>
        </p:spPr>
        <p:txBody>
          <a:bodyPr anchor="b"/>
          <a:lstStyle>
            <a:lvl1pPr algn="l">
              <a:defRPr sz="7086" b="1"/>
            </a:lvl1pPr>
          </a:lstStyle>
          <a:p>
            <a:r>
              <a:rPr lang="fr-FR" smtClean="0"/>
              <a:t>Cliquez et modifiez le titre</a:t>
            </a:r>
            <a:endParaRPr lang="fr-FR"/>
          </a:p>
        </p:txBody>
      </p:sp>
      <p:sp>
        <p:nvSpPr>
          <p:cNvPr id="3" name="Espace réservé du contenu 2"/>
          <p:cNvSpPr>
            <a:spLocks noGrp="1"/>
          </p:cNvSpPr>
          <p:nvPr>
            <p:ph idx="1"/>
          </p:nvPr>
        </p:nvSpPr>
        <p:spPr>
          <a:xfrm>
            <a:off x="12667222" y="1720028"/>
            <a:ext cx="18112102" cy="36870548"/>
          </a:xfrm>
        </p:spPr>
        <p:txBody>
          <a:bodyPr/>
          <a:lstStyle>
            <a:lvl1pPr>
              <a:defRPr sz="11338"/>
            </a:lvl1pPr>
            <a:lvl2pPr>
              <a:defRPr sz="9921"/>
            </a:lvl2pPr>
            <a:lvl3pPr>
              <a:defRPr sz="8504"/>
            </a:lvl3pPr>
            <a:lvl4pPr>
              <a:defRPr sz="7086"/>
            </a:lvl4pPr>
            <a:lvl5pPr>
              <a:defRPr sz="7086"/>
            </a:lvl5pPr>
            <a:lvl6pPr>
              <a:defRPr sz="7086"/>
            </a:lvl6pPr>
            <a:lvl7pPr>
              <a:defRPr sz="7086"/>
            </a:lvl7pPr>
            <a:lvl8pPr>
              <a:defRPr sz="7086"/>
            </a:lvl8pPr>
            <a:lvl9pPr>
              <a:defRPr sz="7086"/>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1619966" y="9040136"/>
            <a:ext cx="10659143" cy="29550440"/>
          </a:xfrm>
        </p:spPr>
        <p:txBody>
          <a:bodyPr/>
          <a:lstStyle>
            <a:lvl1pPr marL="0" indent="0">
              <a:buNone/>
              <a:defRPr sz="4960"/>
            </a:lvl1pPr>
            <a:lvl2pPr marL="1619951" indent="0">
              <a:buNone/>
              <a:defRPr sz="4252"/>
            </a:lvl2pPr>
            <a:lvl3pPr marL="3239902" indent="0">
              <a:buNone/>
              <a:defRPr sz="3543"/>
            </a:lvl3pPr>
            <a:lvl4pPr marL="4859853" indent="0">
              <a:buNone/>
              <a:defRPr sz="3189"/>
            </a:lvl4pPr>
            <a:lvl5pPr marL="6479804" indent="0">
              <a:buNone/>
              <a:defRPr sz="3189"/>
            </a:lvl5pPr>
            <a:lvl6pPr marL="8099755" indent="0">
              <a:buNone/>
              <a:defRPr sz="3189"/>
            </a:lvl6pPr>
            <a:lvl7pPr marL="9719706" indent="0">
              <a:buNone/>
              <a:defRPr sz="3189"/>
            </a:lvl7pPr>
            <a:lvl8pPr marL="11339657" indent="0">
              <a:buNone/>
              <a:defRPr sz="3189"/>
            </a:lvl8pPr>
            <a:lvl9pPr marL="12959608" indent="0">
              <a:buNone/>
              <a:defRPr sz="3189"/>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7E12CDC-EEA9-9944-9A2D-8CB94A843ADA}" type="datetimeFigureOut">
              <a:rPr lang="fr-FR" smtClean="0"/>
              <a:t>06/07/2017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2223130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350487" y="30240447"/>
            <a:ext cx="19439573" cy="3570056"/>
          </a:xfrm>
        </p:spPr>
        <p:txBody>
          <a:bodyPr anchor="b"/>
          <a:lstStyle>
            <a:lvl1pPr algn="l">
              <a:defRPr sz="7086" b="1"/>
            </a:lvl1pPr>
          </a:lstStyle>
          <a:p>
            <a:r>
              <a:rPr lang="fr-FR" smtClean="0"/>
              <a:t>Cliquez et modifiez le titre</a:t>
            </a:r>
            <a:endParaRPr lang="fr-FR"/>
          </a:p>
        </p:txBody>
      </p:sp>
      <p:sp>
        <p:nvSpPr>
          <p:cNvPr id="3" name="Espace réservé pour une image  2"/>
          <p:cNvSpPr>
            <a:spLocks noGrp="1"/>
          </p:cNvSpPr>
          <p:nvPr>
            <p:ph type="pic" idx="1"/>
          </p:nvPr>
        </p:nvSpPr>
        <p:spPr>
          <a:xfrm>
            <a:off x="6350487" y="3860057"/>
            <a:ext cx="19439573" cy="25920383"/>
          </a:xfrm>
        </p:spPr>
        <p:txBody>
          <a:bodyPr/>
          <a:lstStyle>
            <a:lvl1pPr marL="0" indent="0">
              <a:buNone/>
              <a:defRPr sz="11338"/>
            </a:lvl1pPr>
            <a:lvl2pPr marL="1619951" indent="0">
              <a:buNone/>
              <a:defRPr sz="9921"/>
            </a:lvl2pPr>
            <a:lvl3pPr marL="3239902" indent="0">
              <a:buNone/>
              <a:defRPr sz="8504"/>
            </a:lvl3pPr>
            <a:lvl4pPr marL="4859853" indent="0">
              <a:buNone/>
              <a:defRPr sz="7086"/>
            </a:lvl4pPr>
            <a:lvl5pPr marL="6479804" indent="0">
              <a:buNone/>
              <a:defRPr sz="7086"/>
            </a:lvl5pPr>
            <a:lvl6pPr marL="8099755" indent="0">
              <a:buNone/>
              <a:defRPr sz="7086"/>
            </a:lvl6pPr>
            <a:lvl7pPr marL="9719706" indent="0">
              <a:buNone/>
              <a:defRPr sz="7086"/>
            </a:lvl7pPr>
            <a:lvl8pPr marL="11339657" indent="0">
              <a:buNone/>
              <a:defRPr sz="7086"/>
            </a:lvl8pPr>
            <a:lvl9pPr marL="12959608" indent="0">
              <a:buNone/>
              <a:defRPr sz="7086"/>
            </a:lvl9pPr>
          </a:lstStyle>
          <a:p>
            <a:endParaRPr lang="fr-FR"/>
          </a:p>
        </p:txBody>
      </p:sp>
      <p:sp>
        <p:nvSpPr>
          <p:cNvPr id="4" name="Espace réservé du texte 3"/>
          <p:cNvSpPr>
            <a:spLocks noGrp="1"/>
          </p:cNvSpPr>
          <p:nvPr>
            <p:ph type="body" sz="half" idx="2"/>
          </p:nvPr>
        </p:nvSpPr>
        <p:spPr>
          <a:xfrm>
            <a:off x="6350487" y="33810502"/>
            <a:ext cx="19439573" cy="5070072"/>
          </a:xfrm>
        </p:spPr>
        <p:txBody>
          <a:bodyPr/>
          <a:lstStyle>
            <a:lvl1pPr marL="0" indent="0">
              <a:buNone/>
              <a:defRPr sz="4960"/>
            </a:lvl1pPr>
            <a:lvl2pPr marL="1619951" indent="0">
              <a:buNone/>
              <a:defRPr sz="4252"/>
            </a:lvl2pPr>
            <a:lvl3pPr marL="3239902" indent="0">
              <a:buNone/>
              <a:defRPr sz="3543"/>
            </a:lvl3pPr>
            <a:lvl4pPr marL="4859853" indent="0">
              <a:buNone/>
              <a:defRPr sz="3189"/>
            </a:lvl4pPr>
            <a:lvl5pPr marL="6479804" indent="0">
              <a:buNone/>
              <a:defRPr sz="3189"/>
            </a:lvl5pPr>
            <a:lvl6pPr marL="8099755" indent="0">
              <a:buNone/>
              <a:defRPr sz="3189"/>
            </a:lvl6pPr>
            <a:lvl7pPr marL="9719706" indent="0">
              <a:buNone/>
              <a:defRPr sz="3189"/>
            </a:lvl7pPr>
            <a:lvl8pPr marL="11339657" indent="0">
              <a:buNone/>
              <a:defRPr sz="3189"/>
            </a:lvl8pPr>
            <a:lvl9pPr marL="12959608" indent="0">
              <a:buNone/>
              <a:defRPr sz="3189"/>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17E12CDC-EEA9-9944-9A2D-8CB94A843ADA}" type="datetimeFigureOut">
              <a:rPr lang="fr-FR" smtClean="0"/>
              <a:t>06/07/2017</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B4E77199-F438-B441-82C5-144E1F68F71D}" type="slidenum">
              <a:rPr lang="fr-FR" smtClean="0"/>
              <a:t>‹#›</a:t>
            </a:fld>
            <a:endParaRPr lang="fr-FR"/>
          </a:p>
        </p:txBody>
      </p:sp>
    </p:spTree>
    <p:extLst>
      <p:ext uri="{BB962C8B-B14F-4D97-AF65-F5344CB8AC3E}">
        <p14:creationId xmlns:p14="http://schemas.microsoft.com/office/powerpoint/2010/main" val="5442172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1619965" y="1730029"/>
            <a:ext cx="29159359" cy="7200106"/>
          </a:xfrm>
          <a:prstGeom prst="rect">
            <a:avLst/>
          </a:prstGeom>
        </p:spPr>
        <p:txBody>
          <a:bodyPr vert="horz" lIns="91440" tIns="45720" rIns="91440" bIns="45720"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1619965" y="10080152"/>
            <a:ext cx="29159359" cy="28510424"/>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1619964" y="40040594"/>
            <a:ext cx="7559834" cy="2300034"/>
          </a:xfrm>
          <a:prstGeom prst="rect">
            <a:avLst/>
          </a:prstGeom>
        </p:spPr>
        <p:txBody>
          <a:bodyPr vert="horz" lIns="91440" tIns="45720" rIns="91440" bIns="45720" rtlCol="0" anchor="ctr"/>
          <a:lstStyle>
            <a:lvl1pPr algn="l">
              <a:defRPr sz="4252">
                <a:solidFill>
                  <a:schemeClr val="tx1">
                    <a:tint val="75000"/>
                  </a:schemeClr>
                </a:solidFill>
              </a:defRPr>
            </a:lvl1pPr>
          </a:lstStyle>
          <a:p>
            <a:fld id="{17E12CDC-EEA9-9944-9A2D-8CB94A843ADA}" type="datetimeFigureOut">
              <a:rPr lang="fr-FR" smtClean="0"/>
              <a:t>06/07/2017</a:t>
            </a:fld>
            <a:endParaRPr lang="fr-FR"/>
          </a:p>
        </p:txBody>
      </p:sp>
      <p:sp>
        <p:nvSpPr>
          <p:cNvPr id="5" name="Espace réservé du pied de page 4"/>
          <p:cNvSpPr>
            <a:spLocks noGrp="1"/>
          </p:cNvSpPr>
          <p:nvPr>
            <p:ph type="ftr" sz="quarter" idx="3"/>
          </p:nvPr>
        </p:nvSpPr>
        <p:spPr>
          <a:xfrm>
            <a:off x="11069757" y="40040594"/>
            <a:ext cx="10259775" cy="2300034"/>
          </a:xfrm>
          <a:prstGeom prst="rect">
            <a:avLst/>
          </a:prstGeom>
        </p:spPr>
        <p:txBody>
          <a:bodyPr vert="horz" lIns="91440" tIns="45720" rIns="91440" bIns="45720" rtlCol="0" anchor="ctr"/>
          <a:lstStyle>
            <a:lvl1pPr algn="ctr">
              <a:defRPr sz="4252">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23219490" y="40040594"/>
            <a:ext cx="7559834" cy="2300034"/>
          </a:xfrm>
          <a:prstGeom prst="rect">
            <a:avLst/>
          </a:prstGeom>
        </p:spPr>
        <p:txBody>
          <a:bodyPr vert="horz" lIns="91440" tIns="45720" rIns="91440" bIns="45720" rtlCol="0" anchor="ctr"/>
          <a:lstStyle>
            <a:lvl1pPr algn="r">
              <a:defRPr sz="4252">
                <a:solidFill>
                  <a:schemeClr val="tx1">
                    <a:tint val="75000"/>
                  </a:schemeClr>
                </a:solidFill>
              </a:defRPr>
            </a:lvl1pPr>
          </a:lstStyle>
          <a:p>
            <a:fld id="{B4E77199-F438-B441-82C5-144E1F68F71D}" type="slidenum">
              <a:rPr lang="fr-FR" smtClean="0"/>
              <a:t>‹#›</a:t>
            </a:fld>
            <a:endParaRPr lang="fr-FR"/>
          </a:p>
        </p:txBody>
      </p:sp>
    </p:spTree>
    <p:extLst>
      <p:ext uri="{BB962C8B-B14F-4D97-AF65-F5344CB8AC3E}">
        <p14:creationId xmlns:p14="http://schemas.microsoft.com/office/powerpoint/2010/main" val="21173464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1619951" rtl="0" eaLnBrk="1" latinLnBrk="0" hangingPunct="1">
        <a:spcBef>
          <a:spcPct val="0"/>
        </a:spcBef>
        <a:buNone/>
        <a:defRPr sz="15590" kern="1200">
          <a:solidFill>
            <a:schemeClr val="tx1"/>
          </a:solidFill>
          <a:latin typeface="+mj-lt"/>
          <a:ea typeface="+mj-ea"/>
          <a:cs typeface="+mj-cs"/>
        </a:defRPr>
      </a:lvl1pPr>
    </p:titleStyle>
    <p:bodyStyle>
      <a:lvl1pPr marL="1214963" indent="-1214963" algn="l" defTabSz="1619951" rtl="0" eaLnBrk="1" latinLnBrk="0" hangingPunct="1">
        <a:spcBef>
          <a:spcPct val="20000"/>
        </a:spcBef>
        <a:buFont typeface="Arial"/>
        <a:buChar char="•"/>
        <a:defRPr sz="11338" kern="1200">
          <a:solidFill>
            <a:schemeClr val="tx1"/>
          </a:solidFill>
          <a:latin typeface="+mn-lt"/>
          <a:ea typeface="+mn-ea"/>
          <a:cs typeface="+mn-cs"/>
        </a:defRPr>
      </a:lvl1pPr>
      <a:lvl2pPr marL="2632420" indent="-1012469" algn="l" defTabSz="1619951" rtl="0" eaLnBrk="1" latinLnBrk="0" hangingPunct="1">
        <a:spcBef>
          <a:spcPct val="20000"/>
        </a:spcBef>
        <a:buFont typeface="Arial"/>
        <a:buChar char="–"/>
        <a:defRPr sz="9921" kern="1200">
          <a:solidFill>
            <a:schemeClr val="tx1"/>
          </a:solidFill>
          <a:latin typeface="+mn-lt"/>
          <a:ea typeface="+mn-ea"/>
          <a:cs typeface="+mn-cs"/>
        </a:defRPr>
      </a:lvl2pPr>
      <a:lvl3pPr marL="4049878" indent="-809976" algn="l" defTabSz="1619951" rtl="0" eaLnBrk="1" latinLnBrk="0" hangingPunct="1">
        <a:spcBef>
          <a:spcPct val="20000"/>
        </a:spcBef>
        <a:buFont typeface="Arial"/>
        <a:buChar char="•"/>
        <a:defRPr sz="8504" kern="1200">
          <a:solidFill>
            <a:schemeClr val="tx1"/>
          </a:solidFill>
          <a:latin typeface="+mn-lt"/>
          <a:ea typeface="+mn-ea"/>
          <a:cs typeface="+mn-cs"/>
        </a:defRPr>
      </a:lvl3pPr>
      <a:lvl4pPr marL="5669829" indent="-809976" algn="l" defTabSz="1619951" rtl="0" eaLnBrk="1" latinLnBrk="0" hangingPunct="1">
        <a:spcBef>
          <a:spcPct val="20000"/>
        </a:spcBef>
        <a:buFont typeface="Arial"/>
        <a:buChar char="–"/>
        <a:defRPr sz="7086" kern="1200">
          <a:solidFill>
            <a:schemeClr val="tx1"/>
          </a:solidFill>
          <a:latin typeface="+mn-lt"/>
          <a:ea typeface="+mn-ea"/>
          <a:cs typeface="+mn-cs"/>
        </a:defRPr>
      </a:lvl4pPr>
      <a:lvl5pPr marL="7289780" indent="-809976" algn="l" defTabSz="1619951" rtl="0" eaLnBrk="1" latinLnBrk="0" hangingPunct="1">
        <a:spcBef>
          <a:spcPct val="20000"/>
        </a:spcBef>
        <a:buFont typeface="Arial"/>
        <a:buChar char="»"/>
        <a:defRPr sz="7086" kern="1200">
          <a:solidFill>
            <a:schemeClr val="tx1"/>
          </a:solidFill>
          <a:latin typeface="+mn-lt"/>
          <a:ea typeface="+mn-ea"/>
          <a:cs typeface="+mn-cs"/>
        </a:defRPr>
      </a:lvl5pPr>
      <a:lvl6pPr marL="8909731" indent="-809976" algn="l" defTabSz="1619951" rtl="0" eaLnBrk="1" latinLnBrk="0" hangingPunct="1">
        <a:spcBef>
          <a:spcPct val="20000"/>
        </a:spcBef>
        <a:buFont typeface="Arial"/>
        <a:buChar char="•"/>
        <a:defRPr sz="7086" kern="1200">
          <a:solidFill>
            <a:schemeClr val="tx1"/>
          </a:solidFill>
          <a:latin typeface="+mn-lt"/>
          <a:ea typeface="+mn-ea"/>
          <a:cs typeface="+mn-cs"/>
        </a:defRPr>
      </a:lvl6pPr>
      <a:lvl7pPr marL="10529682" indent="-809976" algn="l" defTabSz="1619951" rtl="0" eaLnBrk="1" latinLnBrk="0" hangingPunct="1">
        <a:spcBef>
          <a:spcPct val="20000"/>
        </a:spcBef>
        <a:buFont typeface="Arial"/>
        <a:buChar char="•"/>
        <a:defRPr sz="7086" kern="1200">
          <a:solidFill>
            <a:schemeClr val="tx1"/>
          </a:solidFill>
          <a:latin typeface="+mn-lt"/>
          <a:ea typeface="+mn-ea"/>
          <a:cs typeface="+mn-cs"/>
        </a:defRPr>
      </a:lvl7pPr>
      <a:lvl8pPr marL="12149633" indent="-809976" algn="l" defTabSz="1619951" rtl="0" eaLnBrk="1" latinLnBrk="0" hangingPunct="1">
        <a:spcBef>
          <a:spcPct val="20000"/>
        </a:spcBef>
        <a:buFont typeface="Arial"/>
        <a:buChar char="•"/>
        <a:defRPr sz="7086" kern="1200">
          <a:solidFill>
            <a:schemeClr val="tx1"/>
          </a:solidFill>
          <a:latin typeface="+mn-lt"/>
          <a:ea typeface="+mn-ea"/>
          <a:cs typeface="+mn-cs"/>
        </a:defRPr>
      </a:lvl8pPr>
      <a:lvl9pPr marL="13769584" indent="-809976" algn="l" defTabSz="1619951" rtl="0" eaLnBrk="1" latinLnBrk="0" hangingPunct="1">
        <a:spcBef>
          <a:spcPct val="20000"/>
        </a:spcBef>
        <a:buFont typeface="Arial"/>
        <a:buChar char="•"/>
        <a:defRPr sz="7086" kern="1200">
          <a:solidFill>
            <a:schemeClr val="tx1"/>
          </a:solidFill>
          <a:latin typeface="+mn-lt"/>
          <a:ea typeface="+mn-ea"/>
          <a:cs typeface="+mn-cs"/>
        </a:defRPr>
      </a:lvl9pPr>
    </p:bodyStyle>
    <p:otherStyle>
      <a:defPPr>
        <a:defRPr lang="fr-FR"/>
      </a:defPPr>
      <a:lvl1pPr marL="0" algn="l" defTabSz="1619951" rtl="0" eaLnBrk="1" latinLnBrk="0" hangingPunct="1">
        <a:defRPr sz="6378" kern="1200">
          <a:solidFill>
            <a:schemeClr val="tx1"/>
          </a:solidFill>
          <a:latin typeface="+mn-lt"/>
          <a:ea typeface="+mn-ea"/>
          <a:cs typeface="+mn-cs"/>
        </a:defRPr>
      </a:lvl1pPr>
      <a:lvl2pPr marL="1619951" algn="l" defTabSz="1619951" rtl="0" eaLnBrk="1" latinLnBrk="0" hangingPunct="1">
        <a:defRPr sz="6378" kern="1200">
          <a:solidFill>
            <a:schemeClr val="tx1"/>
          </a:solidFill>
          <a:latin typeface="+mn-lt"/>
          <a:ea typeface="+mn-ea"/>
          <a:cs typeface="+mn-cs"/>
        </a:defRPr>
      </a:lvl2pPr>
      <a:lvl3pPr marL="3239902" algn="l" defTabSz="1619951" rtl="0" eaLnBrk="1" latinLnBrk="0" hangingPunct="1">
        <a:defRPr sz="6378" kern="1200">
          <a:solidFill>
            <a:schemeClr val="tx1"/>
          </a:solidFill>
          <a:latin typeface="+mn-lt"/>
          <a:ea typeface="+mn-ea"/>
          <a:cs typeface="+mn-cs"/>
        </a:defRPr>
      </a:lvl3pPr>
      <a:lvl4pPr marL="4859853" algn="l" defTabSz="1619951" rtl="0" eaLnBrk="1" latinLnBrk="0" hangingPunct="1">
        <a:defRPr sz="6378" kern="1200">
          <a:solidFill>
            <a:schemeClr val="tx1"/>
          </a:solidFill>
          <a:latin typeface="+mn-lt"/>
          <a:ea typeface="+mn-ea"/>
          <a:cs typeface="+mn-cs"/>
        </a:defRPr>
      </a:lvl4pPr>
      <a:lvl5pPr marL="6479804" algn="l" defTabSz="1619951" rtl="0" eaLnBrk="1" latinLnBrk="0" hangingPunct="1">
        <a:defRPr sz="6378" kern="1200">
          <a:solidFill>
            <a:schemeClr val="tx1"/>
          </a:solidFill>
          <a:latin typeface="+mn-lt"/>
          <a:ea typeface="+mn-ea"/>
          <a:cs typeface="+mn-cs"/>
        </a:defRPr>
      </a:lvl5pPr>
      <a:lvl6pPr marL="8099755" algn="l" defTabSz="1619951" rtl="0" eaLnBrk="1" latinLnBrk="0" hangingPunct="1">
        <a:defRPr sz="6378" kern="1200">
          <a:solidFill>
            <a:schemeClr val="tx1"/>
          </a:solidFill>
          <a:latin typeface="+mn-lt"/>
          <a:ea typeface="+mn-ea"/>
          <a:cs typeface="+mn-cs"/>
        </a:defRPr>
      </a:lvl6pPr>
      <a:lvl7pPr marL="9719706" algn="l" defTabSz="1619951" rtl="0" eaLnBrk="1" latinLnBrk="0" hangingPunct="1">
        <a:defRPr sz="6378" kern="1200">
          <a:solidFill>
            <a:schemeClr val="tx1"/>
          </a:solidFill>
          <a:latin typeface="+mn-lt"/>
          <a:ea typeface="+mn-ea"/>
          <a:cs typeface="+mn-cs"/>
        </a:defRPr>
      </a:lvl7pPr>
      <a:lvl8pPr marL="11339657" algn="l" defTabSz="1619951" rtl="0" eaLnBrk="1" latinLnBrk="0" hangingPunct="1">
        <a:defRPr sz="6378" kern="1200">
          <a:solidFill>
            <a:schemeClr val="tx1"/>
          </a:solidFill>
          <a:latin typeface="+mn-lt"/>
          <a:ea typeface="+mn-ea"/>
          <a:cs typeface="+mn-cs"/>
        </a:defRPr>
      </a:lvl8pPr>
      <a:lvl9pPr marL="12959608" algn="l" defTabSz="1619951" rtl="0" eaLnBrk="1" latinLnBrk="0" hangingPunct="1">
        <a:defRPr sz="637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8.png"/><Relationship Id="rId20" Type="http://schemas.openxmlformats.org/officeDocument/2006/relationships/image" Target="../media/image19.png"/><Relationship Id="rId21" Type="http://schemas.openxmlformats.org/officeDocument/2006/relationships/image" Target="../media/image20.png"/><Relationship Id="rId10" Type="http://schemas.openxmlformats.org/officeDocument/2006/relationships/image" Target="../media/image9.png"/><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emf"/><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re 1"/>
          <p:cNvSpPr>
            <a:spLocks noGrp="1"/>
          </p:cNvSpPr>
          <p:nvPr>
            <p:ph type="ctrTitle"/>
          </p:nvPr>
        </p:nvSpPr>
        <p:spPr>
          <a:xfrm>
            <a:off x="4800601" y="337171"/>
            <a:ext cx="27191969" cy="3725165"/>
          </a:xfrm>
        </p:spPr>
        <p:txBody>
          <a:bodyPr>
            <a:noAutofit/>
          </a:bodyPr>
          <a:lstStyle/>
          <a:p>
            <a:pPr algn="l"/>
            <a:r>
              <a:rPr lang="en-US" sz="9600" dirty="0" err="1" smtClean="0">
                <a:solidFill>
                  <a:srgbClr val="4D8DBE"/>
                </a:solidFill>
                <a:latin typeface="Arial Rounded MT Bold"/>
                <a:cs typeface="Arial Rounded MT Bold"/>
              </a:rPr>
              <a:t>iVASC</a:t>
            </a:r>
            <a:r>
              <a:rPr lang="en-US" sz="9600" b="1" dirty="0" smtClean="0"/>
              <a:t> </a:t>
            </a:r>
            <a:r>
              <a:rPr lang="en-US" sz="9600" dirty="0" smtClean="0">
                <a:solidFill>
                  <a:srgbClr val="4D8DBE"/>
                </a:solidFill>
                <a:latin typeface="Arial Rounded MT Bold"/>
                <a:cs typeface="Arial Rounded MT Bold"/>
              </a:rPr>
              <a:t>RHU</a:t>
            </a:r>
            <a:r>
              <a:rPr lang="fr-FR" sz="9600" dirty="0"/>
              <a:t/>
            </a:r>
            <a:br>
              <a:rPr lang="fr-FR" sz="9600" dirty="0"/>
            </a:br>
            <a:r>
              <a:rPr lang="en-US" sz="9600" dirty="0">
                <a:solidFill>
                  <a:srgbClr val="73B632"/>
                </a:solidFill>
                <a:latin typeface="Arial Rounded MT Bold"/>
                <a:cs typeface="Arial Rounded MT Bold"/>
              </a:rPr>
              <a:t>Innovation in </a:t>
            </a:r>
            <a:r>
              <a:rPr lang="en-US" sz="9600" dirty="0" err="1" smtClean="0">
                <a:solidFill>
                  <a:srgbClr val="73B632"/>
                </a:solidFill>
                <a:latin typeface="Arial Rounded MT Bold"/>
                <a:cs typeface="Arial Rounded MT Bold"/>
              </a:rPr>
              <a:t>Atherothombosis</a:t>
            </a:r>
            <a:r>
              <a:rPr lang="en-US" sz="9600" dirty="0" smtClean="0">
                <a:solidFill>
                  <a:srgbClr val="73B632"/>
                </a:solidFill>
                <a:latin typeface="Arial Rounded MT Bold"/>
                <a:cs typeface="Arial Rounded MT Bold"/>
              </a:rPr>
              <a:t> </a:t>
            </a:r>
            <a:r>
              <a:rPr lang="en-US" sz="9600" dirty="0">
                <a:solidFill>
                  <a:srgbClr val="73B632"/>
                </a:solidFill>
                <a:latin typeface="Arial Rounded MT Bold"/>
                <a:cs typeface="Arial Rounded MT Bold"/>
              </a:rPr>
              <a:t>Science</a:t>
            </a:r>
            <a:r>
              <a:rPr lang="fr-FR" sz="9600" dirty="0">
                <a:solidFill>
                  <a:srgbClr val="73B632"/>
                </a:solidFill>
                <a:latin typeface="Arial Rounded MT Bold"/>
                <a:cs typeface="Arial Rounded MT Bold"/>
              </a:rPr>
              <a:t> </a:t>
            </a:r>
          </a:p>
        </p:txBody>
      </p:sp>
      <p:pic>
        <p:nvPicPr>
          <p:cNvPr id="3" name="Image 2" descr="logo-iVASC.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998" y="555331"/>
            <a:ext cx="3440430" cy="3521929"/>
          </a:xfrm>
          <a:prstGeom prst="rect">
            <a:avLst/>
          </a:prstGeom>
        </p:spPr>
      </p:pic>
      <p:sp>
        <p:nvSpPr>
          <p:cNvPr id="5" name="ZoneTexte 4"/>
          <p:cNvSpPr txBox="1"/>
          <p:nvPr/>
        </p:nvSpPr>
        <p:spPr>
          <a:xfrm>
            <a:off x="6907074" y="5378609"/>
            <a:ext cx="24231600" cy="2554545"/>
          </a:xfrm>
          <a:prstGeom prst="rect">
            <a:avLst/>
          </a:prstGeom>
          <a:noFill/>
        </p:spPr>
        <p:txBody>
          <a:bodyPr wrap="square" rtlCol="0">
            <a:spAutoFit/>
          </a:bodyPr>
          <a:lstStyle/>
          <a:p>
            <a:pPr algn="just"/>
            <a:r>
              <a:rPr lang="en-US" sz="4000" b="1" dirty="0"/>
              <a:t>Professor Gabriel Steg, cardiologist at the Bichat Hospital in Paris, is heading the newly awarded </a:t>
            </a:r>
            <a:r>
              <a:rPr lang="en-US" sz="4000" b="1" dirty="0" err="1"/>
              <a:t>iVASC</a:t>
            </a:r>
            <a:r>
              <a:rPr lang="en-US" sz="4000" b="1" dirty="0"/>
              <a:t> RHU. RHUs (‘</a:t>
            </a:r>
            <a:r>
              <a:rPr lang="en-US" sz="4000" b="1" dirty="0" err="1"/>
              <a:t>Recherche</a:t>
            </a:r>
            <a:r>
              <a:rPr lang="en-US" sz="4000" b="1" dirty="0"/>
              <a:t> </a:t>
            </a:r>
            <a:r>
              <a:rPr lang="en-US" sz="4000" b="1" dirty="0" err="1"/>
              <a:t>Hospitalo-Universaires</a:t>
            </a:r>
            <a:r>
              <a:rPr lang="en-US" sz="4000" b="1" dirty="0"/>
              <a:t>’) </a:t>
            </a:r>
            <a:r>
              <a:rPr lang="en-US" sz="4000" b="1" dirty="0" smtClean="0"/>
              <a:t>are</a:t>
            </a:r>
            <a:r>
              <a:rPr lang="en-US" sz="4000" b="1" dirty="0" smtClean="0"/>
              <a:t> </a:t>
            </a:r>
            <a:r>
              <a:rPr lang="en-US" sz="4000" b="1" dirty="0"/>
              <a:t>French financial </a:t>
            </a:r>
            <a:r>
              <a:rPr lang="en-US" sz="4000" b="1" dirty="0" smtClean="0"/>
              <a:t>instruments </a:t>
            </a:r>
            <a:r>
              <a:rPr lang="en-US" sz="4000" b="1" dirty="0"/>
              <a:t>to support academic researchers, physicians, and leading industrial partners that are committed to conduct translational research. The </a:t>
            </a:r>
            <a:r>
              <a:rPr lang="en-US" sz="4000" b="1" dirty="0" err="1"/>
              <a:t>iVASC</a:t>
            </a:r>
            <a:r>
              <a:rPr lang="en-US" sz="4000" b="1" dirty="0"/>
              <a:t> RHU is devoted to study atherothrombosis, the underlying cause of myocardial infarction and of most strokes.</a:t>
            </a:r>
            <a:r>
              <a:rPr lang="fr-FR" sz="4000" dirty="0"/>
              <a:t> </a:t>
            </a:r>
          </a:p>
        </p:txBody>
      </p:sp>
      <p:sp>
        <p:nvSpPr>
          <p:cNvPr id="6" name="ZoneTexte 5"/>
          <p:cNvSpPr txBox="1"/>
          <p:nvPr/>
        </p:nvSpPr>
        <p:spPr>
          <a:xfrm>
            <a:off x="1026998" y="8682686"/>
            <a:ext cx="4864209" cy="4524315"/>
          </a:xfrm>
          <a:prstGeom prst="rect">
            <a:avLst/>
          </a:prstGeom>
          <a:noFill/>
        </p:spPr>
        <p:txBody>
          <a:bodyPr wrap="square" rtlCol="0">
            <a:spAutoFit/>
          </a:bodyPr>
          <a:lstStyle/>
          <a:p>
            <a:r>
              <a:rPr lang="en-US" sz="3200" b="1" dirty="0" smtClean="0"/>
              <a:t>What are RHUs ?</a:t>
            </a:r>
            <a:endParaRPr lang="en-US" sz="3200" i="1" dirty="0" smtClean="0"/>
          </a:p>
          <a:p>
            <a:r>
              <a:rPr lang="en-US" sz="3200" i="1" dirty="0" smtClean="0">
                <a:solidFill>
                  <a:srgbClr val="C00000"/>
                </a:solidFill>
              </a:rPr>
              <a:t>RHUs (</a:t>
            </a:r>
            <a:r>
              <a:rPr lang="en-US" sz="3200" i="1" dirty="0" err="1" smtClean="0">
                <a:solidFill>
                  <a:srgbClr val="C00000"/>
                </a:solidFill>
              </a:rPr>
              <a:t>recherches</a:t>
            </a:r>
            <a:r>
              <a:rPr lang="en-US" sz="3200" i="1" dirty="0" smtClean="0">
                <a:solidFill>
                  <a:srgbClr val="C00000"/>
                </a:solidFill>
              </a:rPr>
              <a:t> </a:t>
            </a:r>
            <a:r>
              <a:rPr lang="en-US" sz="3200" i="1" dirty="0" err="1" smtClean="0">
                <a:solidFill>
                  <a:srgbClr val="C00000"/>
                </a:solidFill>
              </a:rPr>
              <a:t>hospitalo-universitaires</a:t>
            </a:r>
            <a:r>
              <a:rPr lang="en-US" sz="3200" i="1" dirty="0" smtClean="0">
                <a:solidFill>
                  <a:srgbClr val="C00000"/>
                </a:solidFill>
              </a:rPr>
              <a:t>) are selected research programs supported by the French Government ‘Plan </a:t>
            </a:r>
            <a:r>
              <a:rPr lang="en-US" sz="3200" i="1" dirty="0" err="1" smtClean="0">
                <a:solidFill>
                  <a:srgbClr val="C00000"/>
                </a:solidFill>
              </a:rPr>
              <a:t>d'Investissement</a:t>
            </a:r>
            <a:r>
              <a:rPr lang="en-US" sz="3200" i="1" dirty="0" smtClean="0">
                <a:solidFill>
                  <a:srgbClr val="C00000"/>
                </a:solidFill>
              </a:rPr>
              <a:t> </a:t>
            </a:r>
            <a:r>
              <a:rPr lang="en-US" sz="3200" i="1" dirty="0" err="1" smtClean="0">
                <a:solidFill>
                  <a:srgbClr val="C00000"/>
                </a:solidFill>
              </a:rPr>
              <a:t>d'Avenir</a:t>
            </a:r>
            <a:r>
              <a:rPr lang="en-US" sz="3200" i="1" dirty="0" smtClean="0">
                <a:solidFill>
                  <a:srgbClr val="C00000"/>
                </a:solidFill>
              </a:rPr>
              <a:t>’.</a:t>
            </a:r>
          </a:p>
          <a:p>
            <a:r>
              <a:rPr lang="en-US" sz="3200" i="1" dirty="0" err="1" smtClean="0">
                <a:solidFill>
                  <a:srgbClr val="C00000"/>
                </a:solidFill>
              </a:rPr>
              <a:t>iVASC</a:t>
            </a:r>
            <a:r>
              <a:rPr lang="en-US" sz="3200" i="1" dirty="0" smtClean="0">
                <a:solidFill>
                  <a:srgbClr val="C00000"/>
                </a:solidFill>
              </a:rPr>
              <a:t> Grant ID:</a:t>
            </a:r>
          </a:p>
          <a:p>
            <a:r>
              <a:rPr lang="en-US" sz="3200" b="1" dirty="0" smtClean="0">
                <a:solidFill>
                  <a:srgbClr val="C00000"/>
                </a:solidFill>
              </a:rPr>
              <a:t>ANR–16–RHUS–00010 </a:t>
            </a:r>
            <a:endParaRPr lang="en-US" sz="3200" b="1" dirty="0">
              <a:solidFill>
                <a:srgbClr val="C00000"/>
              </a:solidFill>
            </a:endParaRPr>
          </a:p>
        </p:txBody>
      </p:sp>
      <p:sp>
        <p:nvSpPr>
          <p:cNvPr id="8" name="ZoneTexte 7"/>
          <p:cNvSpPr txBox="1"/>
          <p:nvPr/>
        </p:nvSpPr>
        <p:spPr>
          <a:xfrm>
            <a:off x="1026998" y="16777274"/>
            <a:ext cx="4864209" cy="5509200"/>
          </a:xfrm>
          <a:prstGeom prst="rect">
            <a:avLst/>
          </a:prstGeom>
          <a:noFill/>
        </p:spPr>
        <p:txBody>
          <a:bodyPr wrap="square" rtlCol="0">
            <a:spAutoFit/>
          </a:bodyPr>
          <a:lstStyle/>
          <a:p>
            <a:r>
              <a:rPr lang="fr-FR" sz="3200" b="1" dirty="0" err="1" smtClean="0"/>
              <a:t>Socio-economic</a:t>
            </a:r>
            <a:r>
              <a:rPr lang="fr-FR" sz="3200" b="1" dirty="0" smtClean="0"/>
              <a:t> </a:t>
            </a:r>
            <a:r>
              <a:rPr lang="fr-FR" sz="3200" b="1" dirty="0"/>
              <a:t>impact </a:t>
            </a:r>
            <a:endParaRPr lang="fr-FR" sz="3200" b="1" i="1" dirty="0"/>
          </a:p>
          <a:p>
            <a:r>
              <a:rPr lang="en-US" sz="3200" dirty="0">
                <a:solidFill>
                  <a:srgbClr val="C00000"/>
                </a:solidFill>
              </a:rPr>
              <a:t>One of </a:t>
            </a:r>
            <a:r>
              <a:rPr lang="en-US" sz="3200" dirty="0" err="1">
                <a:solidFill>
                  <a:srgbClr val="C00000"/>
                </a:solidFill>
              </a:rPr>
              <a:t>iVASC's</a:t>
            </a:r>
            <a:r>
              <a:rPr lang="en-US" sz="3200" dirty="0">
                <a:solidFill>
                  <a:srgbClr val="C00000"/>
                </a:solidFill>
              </a:rPr>
              <a:t> partners is a research unit in health economics, whose task will be to assess the socio-economic impact of the recommendations that will emanate from the RHU results in order to measure the benefit society can derive from our work.</a:t>
            </a:r>
            <a:r>
              <a:rPr lang="fr-FR" sz="3200" dirty="0">
                <a:solidFill>
                  <a:srgbClr val="C00000"/>
                </a:solidFill>
              </a:rPr>
              <a:t> </a:t>
            </a:r>
          </a:p>
        </p:txBody>
      </p:sp>
      <p:sp>
        <p:nvSpPr>
          <p:cNvPr id="9" name="ZoneTexte 8"/>
          <p:cNvSpPr txBox="1"/>
          <p:nvPr/>
        </p:nvSpPr>
        <p:spPr>
          <a:xfrm>
            <a:off x="1026998" y="26365196"/>
            <a:ext cx="4864209" cy="5016758"/>
          </a:xfrm>
          <a:prstGeom prst="rect">
            <a:avLst/>
          </a:prstGeom>
          <a:solidFill>
            <a:schemeClr val="bg1">
              <a:alpha val="77000"/>
            </a:schemeClr>
          </a:solidFill>
        </p:spPr>
        <p:txBody>
          <a:bodyPr wrap="square" rtlCol="0">
            <a:spAutoFit/>
          </a:bodyPr>
          <a:lstStyle/>
          <a:p>
            <a:r>
              <a:rPr lang="en-US" sz="3200" b="1" dirty="0"/>
              <a:t>Training of future practitioners</a:t>
            </a:r>
            <a:endParaRPr lang="fr-FR" sz="3200" i="1" dirty="0">
              <a:solidFill>
                <a:srgbClr val="C00000"/>
              </a:solidFill>
            </a:endParaRPr>
          </a:p>
          <a:p>
            <a:r>
              <a:rPr lang="en-US" sz="3200" dirty="0">
                <a:solidFill>
                  <a:srgbClr val="C00000"/>
                </a:solidFill>
              </a:rPr>
              <a:t>Based on the observation that there is a lack of up - to - date teaching resources on atherothrombosis in French, RHU </a:t>
            </a:r>
            <a:r>
              <a:rPr lang="en-US" sz="3200" dirty="0" err="1">
                <a:solidFill>
                  <a:srgbClr val="C00000"/>
                </a:solidFill>
              </a:rPr>
              <a:t>iVASC</a:t>
            </a:r>
            <a:r>
              <a:rPr lang="en-US" sz="3200" dirty="0">
                <a:solidFill>
                  <a:srgbClr val="C00000"/>
                </a:solidFill>
              </a:rPr>
              <a:t> has decided to create MOOC (massive online open course) courses, with a free access.</a:t>
            </a:r>
            <a:r>
              <a:rPr lang="fr-FR" sz="3200" dirty="0">
                <a:solidFill>
                  <a:srgbClr val="C00000"/>
                </a:solidFill>
              </a:rPr>
              <a:t> </a:t>
            </a:r>
          </a:p>
        </p:txBody>
      </p:sp>
      <p:sp>
        <p:nvSpPr>
          <p:cNvPr id="11" name="Ellipse 10"/>
          <p:cNvSpPr/>
          <p:nvPr/>
        </p:nvSpPr>
        <p:spPr>
          <a:xfrm>
            <a:off x="6144348" y="12587533"/>
            <a:ext cx="509589" cy="509586"/>
          </a:xfrm>
          <a:prstGeom prst="ellipse">
            <a:avLst/>
          </a:prstGeom>
          <a:solidFill>
            <a:srgbClr val="C80A2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2" name="Ellipse 11"/>
          <p:cNvSpPr/>
          <p:nvPr/>
        </p:nvSpPr>
        <p:spPr>
          <a:xfrm>
            <a:off x="6144347" y="20909494"/>
            <a:ext cx="509589" cy="509586"/>
          </a:xfrm>
          <a:prstGeom prst="ellipse">
            <a:avLst/>
          </a:prstGeom>
          <a:solidFill>
            <a:srgbClr val="C80A2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13" name="Ellipse 12"/>
          <p:cNvSpPr/>
          <p:nvPr/>
        </p:nvSpPr>
        <p:spPr>
          <a:xfrm>
            <a:off x="6144346" y="26843239"/>
            <a:ext cx="509589" cy="509586"/>
          </a:xfrm>
          <a:prstGeom prst="ellipse">
            <a:avLst/>
          </a:prstGeom>
          <a:solidFill>
            <a:srgbClr val="C80A28"/>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7" name="ZoneTexte 6"/>
          <p:cNvSpPr txBox="1"/>
          <p:nvPr/>
        </p:nvSpPr>
        <p:spPr>
          <a:xfrm>
            <a:off x="6907074" y="8168069"/>
            <a:ext cx="24231599" cy="3170099"/>
          </a:xfrm>
          <a:prstGeom prst="rect">
            <a:avLst/>
          </a:prstGeom>
          <a:solidFill>
            <a:srgbClr val="4D8DBE">
              <a:alpha val="27000"/>
            </a:srgbClr>
          </a:solidFill>
        </p:spPr>
        <p:txBody>
          <a:bodyPr wrap="square" rtlCol="0">
            <a:spAutoFit/>
          </a:bodyPr>
          <a:lstStyle/>
          <a:p>
            <a:pPr algn="just"/>
            <a:r>
              <a:rPr lang="en-US" sz="4000" dirty="0"/>
              <a:t>Most </a:t>
            </a:r>
            <a:r>
              <a:rPr lang="en-US" sz="4000" dirty="0" smtClean="0"/>
              <a:t>cardiovascular </a:t>
            </a:r>
            <a:r>
              <a:rPr lang="en-US" sz="4000" dirty="0"/>
              <a:t>diseases are due to arterial obstruction (atherothrombosis). If the obstructed vessel is one that irrigates the heart, it causes a myocardial infarction; If it irrigates the brain, a stroke, with high mortality or heavy sequelae for survivors. The </a:t>
            </a:r>
            <a:r>
              <a:rPr lang="en-US" sz="4000" dirty="0" err="1"/>
              <a:t>iVASC</a:t>
            </a:r>
            <a:r>
              <a:rPr lang="en-US" sz="4000" dirty="0"/>
              <a:t> project aims to advance the understanding and treatment of atherothrombosis. If we add up the deaths due to heart diseases and cerebrovascular diseases, we are facing the leading cause of death in the world. This is a major public health problem.</a:t>
            </a:r>
            <a:endParaRPr lang="fr-FR" sz="4000" dirty="0"/>
          </a:p>
        </p:txBody>
      </p:sp>
      <p:pic>
        <p:nvPicPr>
          <p:cNvPr id="14" name="Image 13" descr="Puce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4878235"/>
            <a:ext cx="1504951" cy="1568864"/>
          </a:xfrm>
          <a:prstGeom prst="rect">
            <a:avLst/>
          </a:prstGeom>
        </p:spPr>
      </p:pic>
      <p:pic>
        <p:nvPicPr>
          <p:cNvPr id="15" name="Image 14"/>
          <p:cNvPicPr/>
          <p:nvPr/>
        </p:nvPicPr>
        <p:blipFill>
          <a:blip r:embed="rId5"/>
          <a:stretch>
            <a:fillRect/>
          </a:stretch>
        </p:blipFill>
        <p:spPr>
          <a:xfrm>
            <a:off x="23059536" y="11853844"/>
            <a:ext cx="8079137" cy="5710875"/>
          </a:xfrm>
          <a:prstGeom prst="rect">
            <a:avLst/>
          </a:prstGeom>
        </p:spPr>
      </p:pic>
      <p:sp>
        <p:nvSpPr>
          <p:cNvPr id="16" name="Rectangle 15"/>
          <p:cNvSpPr/>
          <p:nvPr/>
        </p:nvSpPr>
        <p:spPr>
          <a:xfrm>
            <a:off x="23059536" y="17993323"/>
            <a:ext cx="8079137" cy="2862322"/>
          </a:xfrm>
          <a:prstGeom prst="rect">
            <a:avLst/>
          </a:prstGeom>
        </p:spPr>
        <p:txBody>
          <a:bodyPr wrap="square">
            <a:spAutoFit/>
          </a:bodyPr>
          <a:lstStyle/>
          <a:p>
            <a:pPr algn="just">
              <a:spcAft>
                <a:spcPts val="0"/>
              </a:spcAft>
            </a:pPr>
            <a:r>
              <a:rPr lang="en-US" sz="1800" b="1" dirty="0">
                <a:solidFill>
                  <a:srgbClr val="323948"/>
                </a:solidFill>
                <a:latin typeface="Arial" charset="0"/>
                <a:ea typeface="Times New Roman" charset="0"/>
                <a:cs typeface="Times New Roman" charset="0"/>
              </a:rPr>
              <a:t>Top</a:t>
            </a:r>
            <a:r>
              <a:rPr lang="en-US" sz="1800" dirty="0">
                <a:solidFill>
                  <a:srgbClr val="323948"/>
                </a:solidFill>
                <a:latin typeface="Arial" charset="0"/>
                <a:ea typeface="Times New Roman" charset="0"/>
                <a:cs typeface="Times New Roman" charset="0"/>
              </a:rPr>
              <a:t>: B</a:t>
            </a:r>
            <a:r>
              <a:rPr lang="en-US" sz="1800" dirty="0">
                <a:latin typeface="Arial" charset="0"/>
                <a:ea typeface="Times New Roman" charset="0"/>
              </a:rPr>
              <a:t>efore angioplasty, the angiography shows a stenosis of the right coronary artery (yellow arrow in A). Intravascular observation by IVUS (Intravascular ultrasound) and "virtual histology" demonstrates that it is a ruptured atherosclerotic plaque with its typical crater-like appearance (B). The red color indicates the presence of a residual necrotic core at the site of rupture.</a:t>
            </a:r>
            <a:endParaRPr lang="fr-FR" sz="1800" dirty="0">
              <a:latin typeface="Arial" charset="0"/>
              <a:ea typeface="Times New Roman" charset="0"/>
            </a:endParaRPr>
          </a:p>
          <a:p>
            <a:r>
              <a:rPr lang="en-US" sz="1800" b="1" dirty="0">
                <a:latin typeface="Arial" charset="0"/>
                <a:ea typeface="Times New Roman" charset="0"/>
              </a:rPr>
              <a:t>Bottom</a:t>
            </a:r>
            <a:r>
              <a:rPr lang="en-US" sz="1800" dirty="0">
                <a:latin typeface="Arial" charset="0"/>
                <a:ea typeface="Times New Roman" charset="0"/>
              </a:rPr>
              <a:t>: After angioplasty and placement of a stent, the artery is completely </a:t>
            </a:r>
            <a:r>
              <a:rPr lang="en-US" sz="1800" dirty="0" err="1">
                <a:latin typeface="Arial" charset="0"/>
                <a:ea typeface="Times New Roman" charset="0"/>
              </a:rPr>
              <a:t>recanalized</a:t>
            </a:r>
            <a:r>
              <a:rPr lang="en-US" sz="1800" dirty="0">
                <a:latin typeface="Arial" charset="0"/>
                <a:ea typeface="Times New Roman" charset="0"/>
              </a:rPr>
              <a:t> (angiography, C). This is corroborated by visualization of the artery in OCT (optic coherence tomography) and </a:t>
            </a:r>
            <a:r>
              <a:rPr lang="en-US" sz="1800" dirty="0" err="1">
                <a:latin typeface="Arial" charset="0"/>
                <a:ea typeface="Times New Roman" charset="0"/>
              </a:rPr>
              <a:t>coroscanner</a:t>
            </a:r>
            <a:r>
              <a:rPr lang="en-US" sz="1800" dirty="0">
                <a:latin typeface="Arial" charset="0"/>
                <a:ea typeface="Times New Roman" charset="0"/>
              </a:rPr>
              <a:t> (E). Credit: L Feldman. AP-HP Bichat Hospital, Paris.</a:t>
            </a:r>
            <a:r>
              <a:rPr lang="fr-FR" sz="1800" dirty="0"/>
              <a:t> </a:t>
            </a:r>
          </a:p>
        </p:txBody>
      </p:sp>
      <p:sp>
        <p:nvSpPr>
          <p:cNvPr id="17" name="Rectangle 16"/>
          <p:cNvSpPr/>
          <p:nvPr/>
        </p:nvSpPr>
        <p:spPr>
          <a:xfrm>
            <a:off x="6907074" y="13001239"/>
            <a:ext cx="15744456" cy="6986528"/>
          </a:xfrm>
          <a:prstGeom prst="rect">
            <a:avLst/>
          </a:prstGeom>
        </p:spPr>
        <p:txBody>
          <a:bodyPr wrap="square">
            <a:spAutoFit/>
          </a:bodyPr>
          <a:lstStyle/>
          <a:p>
            <a:pPr algn="just"/>
            <a:r>
              <a:rPr lang="en-US" sz="3200" dirty="0">
                <a:solidFill>
                  <a:srgbClr val="000000"/>
                </a:solidFill>
                <a:latin typeface="Arial" charset="0"/>
                <a:ea typeface="Times New Roman" charset="0"/>
              </a:rPr>
              <a:t>In recent decades, considerable progress has been made in the field of pharmacology and curative treatment of cardiovascular diseases. For this type of diseases, the management is multiple: it involves drugs, very effective and the use of stents or surgical bypass surgery. It also involves a change in lifestyle to control well-identified risk factors for the disease (</a:t>
            </a:r>
            <a:r>
              <a:rPr lang="en-US" sz="3200" dirty="0" err="1">
                <a:solidFill>
                  <a:srgbClr val="000000"/>
                </a:solidFill>
                <a:latin typeface="Arial" charset="0"/>
                <a:ea typeface="Times New Roman" charset="0"/>
              </a:rPr>
              <a:t>eg</a:t>
            </a:r>
            <a:r>
              <a:rPr lang="en-US" sz="3200" dirty="0">
                <a:solidFill>
                  <a:srgbClr val="000000"/>
                </a:solidFill>
                <a:latin typeface="Arial" charset="0"/>
                <a:ea typeface="Times New Roman" charset="0"/>
              </a:rPr>
              <a:t> tobacco, high cholesterol, diabetes, hypertension, physical inactivity, obesity). Despite this, progress is slowing for several reasons.</a:t>
            </a:r>
            <a:endParaRPr lang="fr-FR" sz="3200" dirty="0">
              <a:latin typeface="Times New Roman" charset="0"/>
              <a:ea typeface="Times New Roman" charset="0"/>
            </a:endParaRPr>
          </a:p>
          <a:p>
            <a:pPr algn="just"/>
            <a:r>
              <a:rPr lang="en-US" sz="3200" dirty="0">
                <a:solidFill>
                  <a:srgbClr val="000000"/>
                </a:solidFill>
                <a:latin typeface="Arial" charset="0"/>
                <a:ea typeface="Times New Roman" charset="0"/>
              </a:rPr>
              <a:t>Research tracks on the genesis and progression of the disease are fairly stereotyped and have focused much on the treatment of high blood pressure or elevated cholesterol, or on diabetes. New avenues must now be explored. The pharmaceutical industry, one of the drivers of this progress, is moving away from this area because the investments that have to be made become enormous for sometimes modest returns. The cost of conducting cardiovascular clinical trials, which involve tens of thousands of patients, becomes prohibitive. The </a:t>
            </a:r>
            <a:r>
              <a:rPr lang="en-US" sz="3200" dirty="0" err="1">
                <a:solidFill>
                  <a:srgbClr val="000000"/>
                </a:solidFill>
                <a:latin typeface="Arial" charset="0"/>
                <a:ea typeface="Times New Roman" charset="0"/>
              </a:rPr>
              <a:t>iVASC</a:t>
            </a:r>
            <a:r>
              <a:rPr lang="en-US" sz="3200" dirty="0">
                <a:solidFill>
                  <a:srgbClr val="000000"/>
                </a:solidFill>
                <a:latin typeface="Arial" charset="0"/>
                <a:ea typeface="Times New Roman" charset="0"/>
              </a:rPr>
              <a:t> RHU proposes new avenues of research and new modalities for clinical studies in this field.</a:t>
            </a:r>
            <a:r>
              <a:rPr lang="fr-FR" sz="3200" dirty="0"/>
              <a:t> </a:t>
            </a:r>
          </a:p>
        </p:txBody>
      </p:sp>
      <p:sp>
        <p:nvSpPr>
          <p:cNvPr id="18" name="ZoneTexte 17"/>
          <p:cNvSpPr txBox="1"/>
          <p:nvPr/>
        </p:nvSpPr>
        <p:spPr>
          <a:xfrm>
            <a:off x="6907074" y="12389233"/>
            <a:ext cx="6271312" cy="707886"/>
          </a:xfrm>
          <a:prstGeom prst="rect">
            <a:avLst/>
          </a:prstGeom>
          <a:noFill/>
        </p:spPr>
        <p:txBody>
          <a:bodyPr wrap="square" rtlCol="0">
            <a:spAutoFit/>
          </a:bodyPr>
          <a:lstStyle/>
          <a:p>
            <a:r>
              <a:rPr lang="en-US" sz="4000" dirty="0">
                <a:solidFill>
                  <a:srgbClr val="73B632"/>
                </a:solidFill>
                <a:latin typeface="Arial Rounded MT Bold"/>
                <a:ea typeface="+mj-ea"/>
                <a:cs typeface="Arial Rounded MT Bold"/>
              </a:rPr>
              <a:t>A</a:t>
            </a:r>
            <a:r>
              <a:rPr lang="en-US" sz="4000" dirty="0"/>
              <a:t> </a:t>
            </a:r>
            <a:r>
              <a:rPr lang="en-US" sz="4000" dirty="0">
                <a:solidFill>
                  <a:srgbClr val="73B632"/>
                </a:solidFill>
                <a:latin typeface="Arial Rounded MT Bold"/>
                <a:ea typeface="+mj-ea"/>
                <a:cs typeface="Arial Rounded MT Bold"/>
              </a:rPr>
              <a:t>glass</a:t>
            </a:r>
            <a:r>
              <a:rPr lang="en-US" sz="4000" dirty="0"/>
              <a:t> </a:t>
            </a:r>
            <a:r>
              <a:rPr lang="en-US" sz="4000" dirty="0">
                <a:solidFill>
                  <a:srgbClr val="73B632"/>
                </a:solidFill>
                <a:latin typeface="Arial Rounded MT Bold"/>
                <a:ea typeface="+mj-ea"/>
                <a:cs typeface="Arial Rounded MT Bold"/>
              </a:rPr>
              <a:t>ceiling</a:t>
            </a:r>
            <a:r>
              <a:rPr lang="en-US" sz="4000" dirty="0"/>
              <a:t> </a:t>
            </a:r>
            <a:r>
              <a:rPr lang="en-US" sz="4000" dirty="0">
                <a:solidFill>
                  <a:srgbClr val="73B632"/>
                </a:solidFill>
                <a:latin typeface="Arial Rounded MT Bold"/>
                <a:ea typeface="+mj-ea"/>
                <a:cs typeface="Arial Rounded MT Bold"/>
              </a:rPr>
              <a:t>to</a:t>
            </a:r>
            <a:r>
              <a:rPr lang="en-US" sz="4000" dirty="0"/>
              <a:t> </a:t>
            </a:r>
            <a:r>
              <a:rPr lang="en-US" sz="4000" dirty="0">
                <a:solidFill>
                  <a:srgbClr val="73B632"/>
                </a:solidFill>
                <a:latin typeface="Arial Rounded MT Bold"/>
                <a:ea typeface="+mj-ea"/>
                <a:cs typeface="Arial Rounded MT Bold"/>
              </a:rPr>
              <a:t>break</a:t>
            </a:r>
            <a:r>
              <a:rPr lang="fr-FR" sz="4000" dirty="0"/>
              <a:t> </a:t>
            </a:r>
          </a:p>
        </p:txBody>
      </p:sp>
      <p:sp>
        <p:nvSpPr>
          <p:cNvPr id="20" name="ZoneTexte 19"/>
          <p:cNvSpPr txBox="1"/>
          <p:nvPr/>
        </p:nvSpPr>
        <p:spPr>
          <a:xfrm>
            <a:off x="6907074" y="20715534"/>
            <a:ext cx="16000910" cy="707886"/>
          </a:xfrm>
          <a:prstGeom prst="rect">
            <a:avLst/>
          </a:prstGeom>
          <a:noFill/>
        </p:spPr>
        <p:txBody>
          <a:bodyPr wrap="square" rtlCol="0">
            <a:spAutoFit/>
          </a:bodyPr>
          <a:lstStyle/>
          <a:p>
            <a:r>
              <a:rPr lang="en-US" sz="4000" dirty="0">
                <a:solidFill>
                  <a:srgbClr val="73B632"/>
                </a:solidFill>
                <a:latin typeface="Arial Rounded MT Bold"/>
                <a:ea typeface="+mj-ea"/>
                <a:cs typeface="Arial Rounded MT Bold"/>
              </a:rPr>
              <a:t>Risk factors that may seem extravagant, but are not </a:t>
            </a:r>
            <a:endParaRPr lang="fr-FR" sz="4000" dirty="0"/>
          </a:p>
        </p:txBody>
      </p:sp>
      <p:sp>
        <p:nvSpPr>
          <p:cNvPr id="21" name="Rectangle 20"/>
          <p:cNvSpPr/>
          <p:nvPr/>
        </p:nvSpPr>
        <p:spPr>
          <a:xfrm>
            <a:off x="6907074" y="21423420"/>
            <a:ext cx="24350660" cy="4524315"/>
          </a:xfrm>
          <a:prstGeom prst="rect">
            <a:avLst/>
          </a:prstGeom>
        </p:spPr>
        <p:txBody>
          <a:bodyPr wrap="square">
            <a:spAutoFit/>
          </a:bodyPr>
          <a:lstStyle/>
          <a:p>
            <a:pPr algn="just"/>
            <a:r>
              <a:rPr lang="en-US" sz="3200" dirty="0"/>
              <a:t>The </a:t>
            </a:r>
            <a:r>
              <a:rPr lang="en-US" sz="3200" dirty="0" err="1"/>
              <a:t>iVASC</a:t>
            </a:r>
            <a:r>
              <a:rPr lang="en-US" sz="3200" dirty="0"/>
              <a:t> RHU has taken the lead in addressing risk factors that, while very common (up to 80% of patients), have remained relatively neglected. These are atypical risk factors. The first is periodontal disease, an infectious disease of the mouth caused by poor oral hygiene. It may seem curious that periodontal disease may have a repercussion on the arteries. However, experimental and clinical data suggest a link. One of the axes of this RHU is precisely to establish whether there is a cause-and-effect relationship and whether better oral hygiene can prevent cardiovascular disease. The industrial partner of the </a:t>
            </a:r>
            <a:r>
              <a:rPr lang="en-US" sz="3200" dirty="0" err="1"/>
              <a:t>iVASC</a:t>
            </a:r>
            <a:r>
              <a:rPr lang="en-US" sz="3200" dirty="0"/>
              <a:t> RHU on this aspect is </a:t>
            </a:r>
            <a:r>
              <a:rPr lang="en-US" sz="3200" b="1" dirty="0"/>
              <a:t>Colgate-Palmolive</a:t>
            </a:r>
            <a:r>
              <a:rPr lang="en-US" sz="3200" dirty="0"/>
              <a:t>.</a:t>
            </a:r>
            <a:endParaRPr lang="fr-FR" sz="3200" dirty="0"/>
          </a:p>
          <a:p>
            <a:pPr algn="just"/>
            <a:r>
              <a:rPr lang="en-US" sz="3200" dirty="0"/>
              <a:t>A second risk factor is to be explored by the </a:t>
            </a:r>
            <a:r>
              <a:rPr lang="en-US" sz="3200" dirty="0" err="1"/>
              <a:t>iVASC</a:t>
            </a:r>
            <a:r>
              <a:rPr lang="en-US" sz="3200" dirty="0"/>
              <a:t> RHU: respiratory sleep disorders. They are frequent and characterized by abnormal breaths or breaks in breathing, and insufficient ventilation during sleep. Besides the fatigue they cause, they are suspected of participating in the genesis of cardio- and </a:t>
            </a:r>
            <a:r>
              <a:rPr lang="en-US" sz="3200" dirty="0" err="1"/>
              <a:t>cerebro</a:t>
            </a:r>
            <a:r>
              <a:rPr lang="en-US" sz="3200" dirty="0"/>
              <a:t>-vascular accidents. With the help of the French industrial leader in the diagnosis and treatment of these disorders, </a:t>
            </a:r>
            <a:r>
              <a:rPr lang="en-US" sz="3200" b="1" dirty="0" err="1"/>
              <a:t>ResMed</a:t>
            </a:r>
            <a:r>
              <a:rPr lang="en-US" sz="3200" dirty="0"/>
              <a:t>, this risk factor will be explored clinically in the </a:t>
            </a:r>
            <a:r>
              <a:rPr lang="en-US" sz="3200" dirty="0" err="1"/>
              <a:t>iVASC</a:t>
            </a:r>
            <a:r>
              <a:rPr lang="en-US" sz="3200" dirty="0"/>
              <a:t> RHU.</a:t>
            </a:r>
            <a:r>
              <a:rPr lang="fr-FR" sz="3200" dirty="0"/>
              <a:t> </a:t>
            </a:r>
          </a:p>
        </p:txBody>
      </p:sp>
      <p:sp>
        <p:nvSpPr>
          <p:cNvPr id="22" name="ZoneTexte 21"/>
          <p:cNvSpPr txBox="1"/>
          <p:nvPr/>
        </p:nvSpPr>
        <p:spPr>
          <a:xfrm>
            <a:off x="6907074" y="26644939"/>
            <a:ext cx="16000910" cy="707886"/>
          </a:xfrm>
          <a:prstGeom prst="rect">
            <a:avLst/>
          </a:prstGeom>
          <a:noFill/>
        </p:spPr>
        <p:txBody>
          <a:bodyPr wrap="square" rtlCol="0">
            <a:spAutoFit/>
          </a:bodyPr>
          <a:lstStyle/>
          <a:p>
            <a:r>
              <a:rPr lang="en-US" sz="4000" b="1" dirty="0">
                <a:solidFill>
                  <a:srgbClr val="73B632"/>
                </a:solidFill>
                <a:latin typeface="Arial Rounded MT Bold" charset="0"/>
                <a:ea typeface="Arial Rounded MT Bold" charset="0"/>
                <a:cs typeface="Arial Rounded MT Bold" charset="0"/>
              </a:rPr>
              <a:t>A </a:t>
            </a:r>
            <a:r>
              <a:rPr lang="en-US" sz="4000" dirty="0">
                <a:solidFill>
                  <a:srgbClr val="73B632"/>
                </a:solidFill>
                <a:latin typeface="Arial Rounded MT Bold" charset="0"/>
                <a:ea typeface="Arial Rounded MT Bold" charset="0"/>
                <a:cs typeface="Arial Rounded MT Bold" charset="0"/>
              </a:rPr>
              <a:t>new</a:t>
            </a:r>
            <a:r>
              <a:rPr lang="en-US" sz="4000" b="1" dirty="0">
                <a:solidFill>
                  <a:srgbClr val="73B632"/>
                </a:solidFill>
                <a:latin typeface="Arial Rounded MT Bold" charset="0"/>
                <a:ea typeface="Arial Rounded MT Bold" charset="0"/>
                <a:cs typeface="Arial Rounded MT Bold" charset="0"/>
              </a:rPr>
              <a:t> </a:t>
            </a:r>
            <a:r>
              <a:rPr lang="en-US" sz="4000" dirty="0" smtClean="0">
                <a:solidFill>
                  <a:srgbClr val="73B632"/>
                </a:solidFill>
                <a:latin typeface="Arial Rounded MT Bold" charset="0"/>
                <a:ea typeface="Arial Rounded MT Bold" charset="0"/>
                <a:cs typeface="Arial Rounded MT Bold" charset="0"/>
              </a:rPr>
              <a:t>registry</a:t>
            </a:r>
            <a:r>
              <a:rPr lang="en-US" sz="4000" b="1" dirty="0" smtClean="0">
                <a:solidFill>
                  <a:srgbClr val="73B632"/>
                </a:solidFill>
                <a:latin typeface="Arial Rounded MT Bold" charset="0"/>
                <a:ea typeface="Arial Rounded MT Bold" charset="0"/>
                <a:cs typeface="Arial Rounded MT Bold" charset="0"/>
              </a:rPr>
              <a:t> in </a:t>
            </a:r>
            <a:r>
              <a:rPr lang="en-US" sz="4000" b="1" dirty="0">
                <a:solidFill>
                  <a:srgbClr val="73B632"/>
                </a:solidFill>
                <a:latin typeface="Arial Rounded MT Bold" charset="0"/>
                <a:ea typeface="Arial Rounded MT Bold" charset="0"/>
                <a:cs typeface="Arial Rounded MT Bold" charset="0"/>
              </a:rPr>
              <a:t>France and new diagnostic tools</a:t>
            </a:r>
            <a:r>
              <a:rPr lang="fr-FR" sz="4000" dirty="0">
                <a:solidFill>
                  <a:srgbClr val="73B632"/>
                </a:solidFill>
                <a:latin typeface="Arial Rounded MT Bold" charset="0"/>
                <a:ea typeface="Arial Rounded MT Bold" charset="0"/>
                <a:cs typeface="Arial Rounded MT Bold" charset="0"/>
              </a:rPr>
              <a:t> </a:t>
            </a:r>
          </a:p>
        </p:txBody>
      </p:sp>
      <p:sp>
        <p:nvSpPr>
          <p:cNvPr id="24" name="Rectangle 23"/>
          <p:cNvSpPr/>
          <p:nvPr/>
        </p:nvSpPr>
        <p:spPr>
          <a:xfrm>
            <a:off x="6907074" y="27352825"/>
            <a:ext cx="24350660" cy="4524315"/>
          </a:xfrm>
          <a:prstGeom prst="rect">
            <a:avLst/>
          </a:prstGeom>
          <a:solidFill>
            <a:schemeClr val="bg1">
              <a:alpha val="77000"/>
            </a:schemeClr>
          </a:solidFill>
        </p:spPr>
        <p:txBody>
          <a:bodyPr wrap="square">
            <a:spAutoFit/>
          </a:bodyPr>
          <a:lstStyle/>
          <a:p>
            <a:pPr algn="just"/>
            <a:r>
              <a:rPr lang="en-US" sz="3200" dirty="0"/>
              <a:t>To progress in this area, research needs a very large number of patients. A major focus of the </a:t>
            </a:r>
            <a:r>
              <a:rPr lang="en-US" sz="3200" dirty="0" err="1"/>
              <a:t>iVASC</a:t>
            </a:r>
            <a:r>
              <a:rPr lang="en-US" sz="3200" dirty="0"/>
              <a:t> RHU is to establish a cohort of several thousand patients who have had myocardial infarction and followed several years (a similar study on stroke patients is also planned). This cohort will allow for accurate targeted studies of neglected risk factors. This will also allow for clinical trials to test new treatments at a fraction of the cost of current studies. And this will give French cardiovascular research a significant competitive advantage. </a:t>
            </a:r>
            <a:r>
              <a:rPr lang="en-US" sz="3200" b="1" dirty="0"/>
              <a:t>AstraZeneca</a:t>
            </a:r>
            <a:r>
              <a:rPr lang="en-US" sz="3200" dirty="0"/>
              <a:t> is the industrial partner that helps to build the registry.</a:t>
            </a:r>
            <a:r>
              <a:rPr lang="fr-FR" sz="3200" dirty="0"/>
              <a:t> </a:t>
            </a:r>
            <a:endParaRPr lang="fr-FR" sz="3200" dirty="0" smtClean="0"/>
          </a:p>
          <a:p>
            <a:pPr algn="just"/>
            <a:r>
              <a:rPr lang="en-US" sz="3200" dirty="0"/>
              <a:t>In order to carry out this type of research, it is necessary to be able to evaluate the evolution of the disease in humans. One of the axes of the </a:t>
            </a:r>
            <a:r>
              <a:rPr lang="en-US" sz="3200" dirty="0" err="1"/>
              <a:t>iVASC</a:t>
            </a:r>
            <a:r>
              <a:rPr lang="en-US" sz="3200" dirty="0"/>
              <a:t> RHU is to develop molecular imaging methods to precisely identify the initiation and progression of atherothrombosis lesions in human arteries. The industrial partner of this axis is </a:t>
            </a:r>
            <a:r>
              <a:rPr lang="en-US" sz="3200" b="1" dirty="0"/>
              <a:t>Advanced Accelerator Applications</a:t>
            </a:r>
            <a:r>
              <a:rPr lang="en-US" sz="3200" dirty="0"/>
              <a:t>, an innovative radiopharmaceutical company that develops, produces and markets products in the field of molecular nuclear medicine.</a:t>
            </a:r>
            <a:r>
              <a:rPr lang="fr-FR" sz="3200" dirty="0"/>
              <a:t> </a:t>
            </a:r>
          </a:p>
        </p:txBody>
      </p:sp>
      <p:sp>
        <p:nvSpPr>
          <p:cNvPr id="28" name="ZoneTexte 27"/>
          <p:cNvSpPr txBox="1"/>
          <p:nvPr/>
        </p:nvSpPr>
        <p:spPr>
          <a:xfrm>
            <a:off x="0" y="39968984"/>
            <a:ext cx="6671748" cy="3231654"/>
          </a:xfrm>
          <a:prstGeom prst="rect">
            <a:avLst/>
          </a:prstGeom>
          <a:solidFill>
            <a:schemeClr val="bg1">
              <a:alpha val="63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txBody>
          <a:bodyPr wrap="square">
            <a:spAutoFit/>
          </a:bodyPr>
          <a:lstStyle>
            <a:defPPr>
              <a:defRPr lang="fr-FR"/>
            </a:defPPr>
            <a:lvl1pPr>
              <a:defRPr sz="3200"/>
            </a:lvl1pPr>
          </a:lstStyle>
          <a:p>
            <a:pPr algn="ctr"/>
            <a:r>
              <a:rPr lang="fr-FR" b="1" dirty="0">
                <a:solidFill>
                  <a:srgbClr val="4D8DBE"/>
                </a:solidFill>
                <a:latin typeface="Arial Rounded MT Bold" charset="0"/>
                <a:ea typeface="Arial Rounded MT Bold" charset="0"/>
                <a:cs typeface="Arial Rounded MT Bold" charset="0"/>
              </a:rPr>
              <a:t>Contact</a:t>
            </a:r>
            <a:endParaRPr lang="fr-FR" dirty="0">
              <a:solidFill>
                <a:srgbClr val="4D8DBE"/>
              </a:solidFill>
              <a:latin typeface="Arial Rounded MT Bold" charset="0"/>
              <a:ea typeface="Arial Rounded MT Bold" charset="0"/>
              <a:cs typeface="Arial Rounded MT Bold" charset="0"/>
            </a:endParaRPr>
          </a:p>
          <a:p>
            <a:pPr algn="ctr"/>
            <a:r>
              <a:rPr lang="fr-FR" b="1" dirty="0" smtClean="0"/>
              <a:t>DHU </a:t>
            </a:r>
            <a:r>
              <a:rPr lang="fr-FR" b="1" dirty="0"/>
              <a:t>FIRE et Unité 1148 LVTS</a:t>
            </a:r>
            <a:endParaRPr lang="fr-FR" dirty="0"/>
          </a:p>
          <a:p>
            <a:pPr algn="ctr"/>
            <a:r>
              <a:rPr lang="fr-FR" dirty="0"/>
              <a:t>Hôpital Bichat -46, rue Henri </a:t>
            </a:r>
            <a:r>
              <a:rPr lang="fr-FR" dirty="0" err="1"/>
              <a:t>Huchard</a:t>
            </a:r>
            <a:endParaRPr lang="fr-FR" dirty="0"/>
          </a:p>
          <a:p>
            <a:pPr algn="ctr"/>
            <a:r>
              <a:rPr lang="fr-FR" dirty="0"/>
              <a:t>75018 </a:t>
            </a:r>
            <a:r>
              <a:rPr lang="fr-FR" dirty="0" smtClean="0"/>
              <a:t>Paris - France</a:t>
            </a:r>
            <a:endParaRPr lang="fr-FR" dirty="0"/>
          </a:p>
          <a:p>
            <a:pPr algn="ctr">
              <a:tabLst>
                <a:tab pos="2436813" algn="r"/>
              </a:tabLst>
            </a:pPr>
            <a:r>
              <a:rPr lang="fr-FR" sz="2800" dirty="0" smtClean="0"/>
              <a:t>📞</a:t>
            </a:r>
            <a:r>
              <a:rPr lang="fr-FR" sz="3600" dirty="0" smtClean="0"/>
              <a:t>	     </a:t>
            </a:r>
            <a:r>
              <a:rPr lang="fr-FR" dirty="0" smtClean="0"/>
              <a:t>+ </a:t>
            </a:r>
            <a:r>
              <a:rPr lang="fr-FR" dirty="0"/>
              <a:t>33 1 40 25 86 00</a:t>
            </a:r>
          </a:p>
          <a:p>
            <a:pPr algn="ctr"/>
            <a:r>
              <a:rPr lang="fr-FR" sz="6000" baseline="-17000" dirty="0" smtClean="0"/>
              <a:t>📧</a:t>
            </a:r>
            <a:r>
              <a:rPr lang="fr-FR" dirty="0"/>
              <a:t> </a:t>
            </a:r>
            <a:r>
              <a:rPr lang="fr-FR" dirty="0" smtClean="0"/>
              <a:t>    </a:t>
            </a:r>
            <a:r>
              <a:rPr lang="fr-FR" dirty="0" err="1" smtClean="0"/>
              <a:t>contact@ivasc.eu</a:t>
            </a:r>
            <a:endParaRPr lang="fr-FR" dirty="0"/>
          </a:p>
        </p:txBody>
      </p:sp>
      <p:pic>
        <p:nvPicPr>
          <p:cNvPr id="31" name="Image 3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998" y="5915764"/>
            <a:ext cx="2583834" cy="2626897"/>
          </a:xfrm>
          <a:prstGeom prst="rect">
            <a:avLst/>
          </a:prstGeom>
        </p:spPr>
      </p:pic>
      <p:sp>
        <p:nvSpPr>
          <p:cNvPr id="41" name="Rectangle à coins arrondis 40"/>
          <p:cNvSpPr/>
          <p:nvPr/>
        </p:nvSpPr>
        <p:spPr>
          <a:xfrm>
            <a:off x="1377068" y="32363478"/>
            <a:ext cx="29645153" cy="5767002"/>
          </a:xfrm>
          <a:prstGeom prst="roundRect">
            <a:avLst>
              <a:gd name="adj" fmla="val 6548"/>
            </a:avLst>
          </a:prstGeom>
          <a:solidFill>
            <a:srgbClr val="4D8DBE">
              <a:alpha val="1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5" name="ZoneTexte 24"/>
          <p:cNvSpPr txBox="1"/>
          <p:nvPr/>
        </p:nvSpPr>
        <p:spPr>
          <a:xfrm>
            <a:off x="9809322" y="32381932"/>
            <a:ext cx="12780645" cy="707886"/>
          </a:xfrm>
          <a:prstGeom prst="rect">
            <a:avLst/>
          </a:prstGeom>
          <a:noFill/>
        </p:spPr>
        <p:txBody>
          <a:bodyPr wrap="square" rtlCol="0">
            <a:spAutoFit/>
          </a:bodyPr>
          <a:lstStyle/>
          <a:p>
            <a:pPr algn="ctr"/>
            <a:r>
              <a:rPr lang="en-US" sz="4000" dirty="0">
                <a:solidFill>
                  <a:srgbClr val="C80A28"/>
                </a:solidFill>
                <a:latin typeface="Arial Rounded MT Bold" charset="0"/>
                <a:ea typeface="Arial Rounded MT Bold" charset="0"/>
                <a:cs typeface="Arial Rounded MT Bold" charset="0"/>
              </a:rPr>
              <a:t>Academic and industrial </a:t>
            </a:r>
            <a:r>
              <a:rPr lang="en-US" sz="4000" dirty="0" smtClean="0">
                <a:solidFill>
                  <a:srgbClr val="C80A28"/>
                </a:solidFill>
                <a:latin typeface="Arial Rounded MT Bold" charset="0"/>
                <a:ea typeface="Arial Rounded MT Bold" charset="0"/>
                <a:cs typeface="Arial Rounded MT Bold" charset="0"/>
              </a:rPr>
              <a:t>partners of </a:t>
            </a:r>
            <a:r>
              <a:rPr lang="en-US" sz="4000" dirty="0" err="1" smtClean="0">
                <a:solidFill>
                  <a:srgbClr val="C80A28"/>
                </a:solidFill>
                <a:latin typeface="Arial Rounded MT Bold" charset="0"/>
                <a:ea typeface="Arial Rounded MT Bold" charset="0"/>
                <a:cs typeface="Arial Rounded MT Bold" charset="0"/>
              </a:rPr>
              <a:t>iVASC</a:t>
            </a:r>
            <a:endParaRPr lang="fr-FR" sz="4000" dirty="0">
              <a:solidFill>
                <a:srgbClr val="C80A28"/>
              </a:solidFill>
              <a:latin typeface="Arial Rounded MT Bold" charset="0"/>
              <a:ea typeface="Arial Rounded MT Bold" charset="0"/>
              <a:cs typeface="Arial Rounded MT Bold" charset="0"/>
            </a:endParaRPr>
          </a:p>
        </p:txBody>
      </p:sp>
      <p:grpSp>
        <p:nvGrpSpPr>
          <p:cNvPr id="43" name="Grouper 42"/>
          <p:cNvGrpSpPr/>
          <p:nvPr/>
        </p:nvGrpSpPr>
        <p:grpSpPr>
          <a:xfrm>
            <a:off x="2129360" y="33332635"/>
            <a:ext cx="28140569" cy="1272562"/>
            <a:chOff x="3547905" y="33332635"/>
            <a:chExt cx="28140569" cy="1272562"/>
          </a:xfrm>
        </p:grpSpPr>
        <p:pic>
          <p:nvPicPr>
            <p:cNvPr id="4" name="Imag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94095" y="33332635"/>
              <a:ext cx="3317241" cy="1272562"/>
            </a:xfrm>
            <a:prstGeom prst="rect">
              <a:avLst/>
            </a:prstGeom>
            <a:solidFill>
              <a:schemeClr val="bg1"/>
            </a:solidFill>
            <a:ln w="12700">
              <a:solidFill>
                <a:schemeClr val="accent1"/>
              </a:solidFill>
            </a:ln>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40285" y="33332635"/>
              <a:ext cx="3317241" cy="1272562"/>
            </a:xfrm>
            <a:prstGeom prst="rect">
              <a:avLst/>
            </a:prstGeom>
            <a:solidFill>
              <a:schemeClr val="bg1"/>
            </a:solidFill>
            <a:ln w="12700">
              <a:solidFill>
                <a:schemeClr val="accent1"/>
              </a:solidFill>
            </a:ln>
          </p:spPr>
        </p:pic>
        <p:pic>
          <p:nvPicPr>
            <p:cNvPr id="19" name="Imag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186475" y="33332635"/>
              <a:ext cx="3317241" cy="1272562"/>
            </a:xfrm>
            <a:prstGeom prst="rect">
              <a:avLst/>
            </a:prstGeom>
            <a:solidFill>
              <a:schemeClr val="bg1"/>
            </a:solidFill>
            <a:ln w="12700">
              <a:solidFill>
                <a:schemeClr val="accent1"/>
              </a:solidFill>
            </a:ln>
          </p:spPr>
        </p:pic>
        <p:pic>
          <p:nvPicPr>
            <p:cNvPr id="23" name="Image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732665" y="33332635"/>
              <a:ext cx="3317241" cy="1272562"/>
            </a:xfrm>
            <a:prstGeom prst="rect">
              <a:avLst/>
            </a:prstGeom>
            <a:solidFill>
              <a:schemeClr val="bg1"/>
            </a:solidFill>
            <a:ln w="12700">
              <a:solidFill>
                <a:schemeClr val="accent1"/>
              </a:solidFill>
            </a:ln>
          </p:spPr>
        </p:pic>
        <p:pic>
          <p:nvPicPr>
            <p:cNvPr id="26" name="Image 2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278855" y="33332635"/>
              <a:ext cx="3317241" cy="1272562"/>
            </a:xfrm>
            <a:prstGeom prst="rect">
              <a:avLst/>
            </a:prstGeom>
            <a:solidFill>
              <a:schemeClr val="bg1"/>
            </a:solidFill>
            <a:ln w="12700">
              <a:solidFill>
                <a:schemeClr val="accent1"/>
              </a:solidFill>
            </a:ln>
          </p:spPr>
        </p:pic>
        <p:pic>
          <p:nvPicPr>
            <p:cNvPr id="29" name="Image 2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7905" y="33332635"/>
              <a:ext cx="3317241" cy="1272562"/>
            </a:xfrm>
            <a:prstGeom prst="rect">
              <a:avLst/>
            </a:prstGeom>
            <a:solidFill>
              <a:schemeClr val="bg1"/>
            </a:solidFill>
            <a:ln w="12700">
              <a:solidFill>
                <a:schemeClr val="accent1"/>
              </a:solidFill>
            </a:ln>
          </p:spPr>
        </p:pic>
        <p:pic>
          <p:nvPicPr>
            <p:cNvPr id="30" name="Image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25045" y="33332635"/>
              <a:ext cx="3317241" cy="1272562"/>
            </a:xfrm>
            <a:prstGeom prst="rect">
              <a:avLst/>
            </a:prstGeom>
            <a:solidFill>
              <a:schemeClr val="bg1"/>
            </a:solidFill>
            <a:ln w="12700">
              <a:solidFill>
                <a:schemeClr val="accent1"/>
              </a:solidFill>
            </a:ln>
          </p:spPr>
        </p:pic>
        <p:pic>
          <p:nvPicPr>
            <p:cNvPr id="33" name="Image 3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371233" y="33332635"/>
              <a:ext cx="3317241" cy="1272562"/>
            </a:xfrm>
            <a:prstGeom prst="rect">
              <a:avLst/>
            </a:prstGeom>
            <a:solidFill>
              <a:schemeClr val="bg1"/>
            </a:solidFill>
            <a:ln w="12700">
              <a:solidFill>
                <a:schemeClr val="accent1"/>
              </a:solidFill>
            </a:ln>
          </p:spPr>
        </p:pic>
      </p:grpSp>
      <p:grpSp>
        <p:nvGrpSpPr>
          <p:cNvPr id="44" name="Grouper 43"/>
          <p:cNvGrpSpPr/>
          <p:nvPr/>
        </p:nvGrpSpPr>
        <p:grpSpPr>
          <a:xfrm>
            <a:off x="7448644" y="35752603"/>
            <a:ext cx="17502001" cy="1272562"/>
            <a:chOff x="5675550" y="35447803"/>
            <a:chExt cx="17502001" cy="1272562"/>
          </a:xfrm>
        </p:grpSpPr>
        <p:pic>
          <p:nvPicPr>
            <p:cNvPr id="34" name="Image 3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675550" y="35447803"/>
              <a:ext cx="3317241" cy="1272562"/>
            </a:xfrm>
            <a:prstGeom prst="rect">
              <a:avLst/>
            </a:prstGeom>
            <a:solidFill>
              <a:schemeClr val="bg1"/>
            </a:solidFill>
            <a:ln w="12700">
              <a:solidFill>
                <a:schemeClr val="accent1"/>
              </a:solidFill>
            </a:ln>
          </p:spPr>
        </p:pic>
        <p:pic>
          <p:nvPicPr>
            <p:cNvPr id="35" name="Image 34"/>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9860310" y="35447803"/>
              <a:ext cx="3317241" cy="1272562"/>
            </a:xfrm>
            <a:prstGeom prst="rect">
              <a:avLst/>
            </a:prstGeom>
            <a:solidFill>
              <a:schemeClr val="bg1"/>
            </a:solidFill>
            <a:ln w="12700">
              <a:solidFill>
                <a:schemeClr val="accent1"/>
              </a:solidFill>
            </a:ln>
          </p:spPr>
        </p:pic>
        <p:pic>
          <p:nvPicPr>
            <p:cNvPr id="36" name="Image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21740" y="35447803"/>
              <a:ext cx="3317241" cy="1272562"/>
            </a:xfrm>
            <a:prstGeom prst="rect">
              <a:avLst/>
            </a:prstGeom>
            <a:solidFill>
              <a:schemeClr val="bg1"/>
            </a:solidFill>
            <a:ln w="12700">
              <a:solidFill>
                <a:schemeClr val="accent1"/>
              </a:solidFill>
            </a:ln>
          </p:spPr>
        </p:pic>
        <p:pic>
          <p:nvPicPr>
            <p:cNvPr id="37" name="Image 36"/>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767930" y="35447803"/>
              <a:ext cx="3317241" cy="1272562"/>
            </a:xfrm>
            <a:prstGeom prst="rect">
              <a:avLst/>
            </a:prstGeom>
            <a:solidFill>
              <a:schemeClr val="bg1"/>
            </a:solidFill>
          </p:spPr>
        </p:pic>
        <p:pic>
          <p:nvPicPr>
            <p:cNvPr id="38" name="Image 37"/>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6314120" y="35447803"/>
              <a:ext cx="3317241" cy="1272562"/>
            </a:xfrm>
            <a:prstGeom prst="rect">
              <a:avLst/>
            </a:prstGeom>
            <a:solidFill>
              <a:schemeClr val="bg1"/>
            </a:solidFill>
            <a:ln w="12700">
              <a:solidFill>
                <a:schemeClr val="accent1"/>
              </a:solidFill>
            </a:ln>
          </p:spPr>
        </p:pic>
      </p:grpSp>
      <p:sp>
        <p:nvSpPr>
          <p:cNvPr id="42" name="Rectangle 41"/>
          <p:cNvSpPr/>
          <p:nvPr/>
        </p:nvSpPr>
        <p:spPr>
          <a:xfrm>
            <a:off x="16314120" y="34595486"/>
            <a:ext cx="3317241" cy="707886"/>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Advanced </a:t>
            </a:r>
            <a:r>
              <a:rPr lang="fr-FR" sz="2000" dirty="0">
                <a:effectLst>
                  <a:outerShdw blurRad="50800" dist="38100" dir="5400000" algn="t" rotWithShape="0">
                    <a:prstClr val="black">
                      <a:alpha val="40000"/>
                    </a:prstClr>
                  </a:outerShdw>
                </a:effectLst>
              </a:rPr>
              <a:t>Accelerator </a:t>
            </a:r>
            <a:r>
              <a:rPr lang="fr-FR" sz="2000" dirty="0" smtClean="0">
                <a:effectLst>
                  <a:outerShdw blurRad="50800" dist="38100" dir="5400000" algn="t" rotWithShape="0">
                    <a:prstClr val="black">
                      <a:alpha val="40000"/>
                    </a:prstClr>
                  </a:outerShdw>
                </a:effectLst>
              </a:rPr>
              <a:t>Applications</a:t>
            </a:r>
            <a:endParaRPr lang="fr-FR" sz="2000" dirty="0">
              <a:effectLst>
                <a:outerShdw blurRad="50800" dist="38100" dir="5400000" algn="t" rotWithShape="0">
                  <a:prstClr val="black">
                    <a:alpha val="40000"/>
                  </a:prstClr>
                </a:outerShdw>
              </a:effectLst>
            </a:endParaRPr>
          </a:p>
        </p:txBody>
      </p:sp>
      <p:sp>
        <p:nvSpPr>
          <p:cNvPr id="45" name="Rectangle 44"/>
          <p:cNvSpPr/>
          <p:nvPr/>
        </p:nvSpPr>
        <p:spPr>
          <a:xfrm>
            <a:off x="10994834" y="37023045"/>
            <a:ext cx="3317241" cy="1015663"/>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AP-HP </a:t>
            </a:r>
            <a:r>
              <a:rPr lang="fr-FR" sz="2000" dirty="0">
                <a:effectLst>
                  <a:outerShdw blurRad="50800" dist="38100" dir="5400000" algn="t" rotWithShape="0">
                    <a:prstClr val="black">
                      <a:alpha val="40000"/>
                    </a:prstClr>
                  </a:outerShdw>
                </a:effectLst>
              </a:rPr>
              <a:t>Groupe hospitalier Hôpitaux universitaires Paris Nord Val </a:t>
            </a:r>
            <a:r>
              <a:rPr lang="fr-FR" sz="2000">
                <a:effectLst>
                  <a:outerShdw blurRad="50800" dist="38100" dir="5400000" algn="t" rotWithShape="0">
                    <a:prstClr val="black">
                      <a:alpha val="40000"/>
                    </a:prstClr>
                  </a:outerShdw>
                </a:effectLst>
              </a:rPr>
              <a:t>de </a:t>
            </a:r>
            <a:r>
              <a:rPr lang="fr-FR" sz="2000" smtClean="0">
                <a:effectLst>
                  <a:outerShdw blurRad="50800" dist="38100" dir="5400000" algn="t" rotWithShape="0">
                    <a:prstClr val="black">
                      <a:alpha val="40000"/>
                    </a:prstClr>
                  </a:outerShdw>
                </a:effectLst>
              </a:rPr>
              <a:t>Seine</a:t>
            </a:r>
            <a:endParaRPr lang="fr-FR" sz="2000" dirty="0">
              <a:effectLst>
                <a:outerShdw blurRad="50800" dist="38100" dir="5400000" algn="t" rotWithShape="0">
                  <a:prstClr val="black">
                    <a:alpha val="40000"/>
                  </a:prstClr>
                </a:outerShdw>
              </a:effectLst>
            </a:endParaRPr>
          </a:p>
        </p:txBody>
      </p:sp>
      <p:sp>
        <p:nvSpPr>
          <p:cNvPr id="46" name="Rectangle 45"/>
          <p:cNvSpPr/>
          <p:nvPr/>
        </p:nvSpPr>
        <p:spPr>
          <a:xfrm>
            <a:off x="18087214" y="37023045"/>
            <a:ext cx="3317241" cy="707886"/>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AP-HP </a:t>
            </a:r>
            <a:r>
              <a:rPr lang="fr-FR" sz="2000" dirty="0">
                <a:effectLst>
                  <a:outerShdw blurRad="50800" dist="38100" dir="5400000" algn="t" rotWithShape="0">
                    <a:prstClr val="black">
                      <a:alpha val="40000"/>
                    </a:prstClr>
                  </a:outerShdw>
                </a:effectLst>
              </a:rPr>
              <a:t>Hôpitaux universitaires </a:t>
            </a:r>
            <a:r>
              <a:rPr lang="fr-FR" sz="2000">
                <a:effectLst>
                  <a:outerShdw blurRad="50800" dist="38100" dir="5400000" algn="t" rotWithShape="0">
                    <a:prstClr val="black">
                      <a:alpha val="40000"/>
                    </a:prstClr>
                  </a:outerShdw>
                </a:effectLst>
              </a:rPr>
              <a:t>Est </a:t>
            </a:r>
            <a:r>
              <a:rPr lang="fr-FR" sz="2000" smtClean="0">
                <a:effectLst>
                  <a:outerShdw blurRad="50800" dist="38100" dir="5400000" algn="t" rotWithShape="0">
                    <a:prstClr val="black">
                      <a:alpha val="40000"/>
                    </a:prstClr>
                  </a:outerShdw>
                </a:effectLst>
              </a:rPr>
              <a:t>Parisien</a:t>
            </a:r>
            <a:endParaRPr lang="fr-FR" sz="2000" dirty="0">
              <a:effectLst>
                <a:outerShdw blurRad="50800" dist="38100" dir="5400000" algn="t" rotWithShape="0">
                  <a:prstClr val="black">
                    <a:alpha val="40000"/>
                  </a:prstClr>
                </a:outerShdw>
              </a:effectLst>
            </a:endParaRPr>
          </a:p>
        </p:txBody>
      </p:sp>
      <p:sp>
        <p:nvSpPr>
          <p:cNvPr id="47" name="Rectangle 46"/>
          <p:cNvSpPr/>
          <p:nvPr/>
        </p:nvSpPr>
        <p:spPr>
          <a:xfrm>
            <a:off x="5681174" y="34595486"/>
            <a:ext cx="3317241" cy="707886"/>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AP-HP </a:t>
            </a:r>
            <a:r>
              <a:rPr lang="fr-FR" sz="2000" dirty="0">
                <a:effectLst>
                  <a:outerShdw blurRad="50800" dist="38100" dir="5400000" algn="t" rotWithShape="0">
                    <a:prstClr val="black">
                      <a:alpha val="40000"/>
                    </a:prstClr>
                  </a:outerShdw>
                </a:effectLst>
              </a:rPr>
              <a:t>Hôpitaux universitaires Paris Centre - </a:t>
            </a:r>
            <a:r>
              <a:rPr lang="fr-FR" sz="2000" dirty="0" smtClean="0">
                <a:effectLst>
                  <a:outerShdw blurRad="50800" dist="38100" dir="5400000" algn="t" rotWithShape="0">
                    <a:prstClr val="black">
                      <a:alpha val="40000"/>
                    </a:prstClr>
                  </a:outerShdw>
                </a:effectLst>
              </a:rPr>
              <a:t>ECEVE</a:t>
            </a:r>
            <a:endParaRPr lang="fr-FR" sz="2000" dirty="0">
              <a:effectLst>
                <a:outerShdw blurRad="50800" dist="38100" dir="5400000" algn="t" rotWithShape="0">
                  <a:prstClr val="black">
                    <a:alpha val="40000"/>
                  </a:prstClr>
                </a:outerShdw>
              </a:effectLst>
            </a:endParaRPr>
          </a:p>
        </p:txBody>
      </p:sp>
      <p:sp>
        <p:nvSpPr>
          <p:cNvPr id="49" name="Rectangle 48"/>
          <p:cNvSpPr/>
          <p:nvPr/>
        </p:nvSpPr>
        <p:spPr>
          <a:xfrm>
            <a:off x="19860308" y="34595486"/>
            <a:ext cx="3317243" cy="400110"/>
          </a:xfrm>
          <a:prstGeom prst="rect">
            <a:avLst/>
          </a:prstGeom>
          <a:noFill/>
        </p:spPr>
        <p:txBody>
          <a:bodyPr wrap="square">
            <a:spAutoFit/>
          </a:bodyPr>
          <a:lstStyle/>
          <a:p>
            <a:pPr algn="ctr"/>
            <a:r>
              <a:rPr lang="fr-FR" sz="2000" smtClean="0">
                <a:effectLst>
                  <a:outerShdw blurRad="50800" dist="38100" dir="5400000" algn="t" rotWithShape="0">
                    <a:prstClr val="black">
                      <a:alpha val="40000"/>
                    </a:prstClr>
                  </a:outerShdw>
                </a:effectLst>
              </a:rPr>
              <a:t>AstraZeneca</a:t>
            </a:r>
            <a:endParaRPr lang="fr-FR" sz="2000" dirty="0">
              <a:effectLst>
                <a:outerShdw blurRad="50800" dist="38100" dir="5400000" algn="t" rotWithShape="0">
                  <a:prstClr val="black">
                    <a:alpha val="40000"/>
                  </a:prstClr>
                </a:outerShdw>
              </a:effectLst>
            </a:endParaRPr>
          </a:p>
        </p:txBody>
      </p:sp>
      <p:sp>
        <p:nvSpPr>
          <p:cNvPr id="50" name="Rectangle 49"/>
          <p:cNvSpPr/>
          <p:nvPr/>
        </p:nvSpPr>
        <p:spPr>
          <a:xfrm>
            <a:off x="23406498" y="34595486"/>
            <a:ext cx="3317243" cy="400110"/>
          </a:xfrm>
          <a:prstGeom prst="rect">
            <a:avLst/>
          </a:prstGeom>
          <a:noFill/>
        </p:spPr>
        <p:txBody>
          <a:bodyPr wrap="square">
            <a:spAutoFit/>
          </a:bodyPr>
          <a:lstStyle/>
          <a:p>
            <a:pPr algn="ctr"/>
            <a:r>
              <a:rPr lang="fr-FR" sz="2000" smtClean="0">
                <a:effectLst>
                  <a:outerShdw blurRad="50800" dist="38100" dir="5400000" algn="t" rotWithShape="0">
                    <a:prstClr val="black">
                      <a:alpha val="40000"/>
                    </a:prstClr>
                  </a:outerShdw>
                </a:effectLst>
              </a:rPr>
              <a:t>Colgate</a:t>
            </a:r>
            <a:endParaRPr lang="fr-FR" sz="2000" dirty="0">
              <a:effectLst>
                <a:outerShdw blurRad="50800" dist="38100" dir="5400000" algn="t" rotWithShape="0">
                  <a:prstClr val="black">
                    <a:alpha val="40000"/>
                  </a:prstClr>
                </a:outerShdw>
              </a:effectLst>
            </a:endParaRPr>
          </a:p>
        </p:txBody>
      </p:sp>
      <p:sp>
        <p:nvSpPr>
          <p:cNvPr id="51" name="Rectangle 50"/>
          <p:cNvSpPr/>
          <p:nvPr/>
        </p:nvSpPr>
        <p:spPr>
          <a:xfrm>
            <a:off x="21633404" y="37023045"/>
            <a:ext cx="3317241" cy="707886"/>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Département </a:t>
            </a:r>
            <a:r>
              <a:rPr lang="fr-FR" sz="2000" dirty="0">
                <a:effectLst>
                  <a:outerShdw blurRad="50800" dist="38100" dir="5400000" algn="t" rotWithShape="0">
                    <a:prstClr val="black">
                      <a:alpha val="40000"/>
                    </a:prstClr>
                  </a:outerShdw>
                </a:effectLst>
              </a:rPr>
              <a:t>de la recherche clinique et </a:t>
            </a:r>
            <a:r>
              <a:rPr lang="fr-FR" sz="2000">
                <a:effectLst>
                  <a:outerShdw blurRad="50800" dist="38100" dir="5400000" algn="t" rotWithShape="0">
                    <a:prstClr val="black">
                      <a:alpha val="40000"/>
                    </a:prstClr>
                  </a:outerShdw>
                </a:effectLst>
              </a:rPr>
              <a:t>du </a:t>
            </a:r>
            <a:r>
              <a:rPr lang="fr-FR" sz="2000" smtClean="0">
                <a:effectLst>
                  <a:outerShdw blurRad="50800" dist="38100" dir="5400000" algn="t" rotWithShape="0">
                    <a:prstClr val="black">
                      <a:alpha val="40000"/>
                    </a:prstClr>
                  </a:outerShdw>
                </a:effectLst>
              </a:rPr>
              <a:t>développement</a:t>
            </a:r>
            <a:endParaRPr lang="fr-FR" sz="2000" dirty="0">
              <a:effectLst>
                <a:outerShdw blurRad="50800" dist="38100" dir="5400000" algn="t" rotWithShape="0">
                  <a:prstClr val="black">
                    <a:alpha val="40000"/>
                  </a:prstClr>
                </a:outerShdw>
              </a:effectLst>
            </a:endParaRPr>
          </a:p>
        </p:txBody>
      </p:sp>
      <p:sp>
        <p:nvSpPr>
          <p:cNvPr id="52" name="Rectangle 51"/>
          <p:cNvSpPr/>
          <p:nvPr/>
        </p:nvSpPr>
        <p:spPr>
          <a:xfrm>
            <a:off x="9221740" y="34595486"/>
            <a:ext cx="3317241" cy="1015663"/>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Inserm </a:t>
            </a:r>
            <a:r>
              <a:rPr lang="fr-FR" sz="2000" dirty="0">
                <a:effectLst>
                  <a:outerShdw blurRad="50800" dist="38100" dir="5400000" algn="t" rotWithShape="0">
                    <a:prstClr val="black">
                      <a:alpha val="40000"/>
                    </a:prstClr>
                  </a:outerShdw>
                </a:effectLst>
              </a:rPr>
              <a:t>UMS 11 Université de Versailles Saint-Quentin en </a:t>
            </a:r>
            <a:r>
              <a:rPr lang="fr-FR" sz="2000" dirty="0" smtClean="0">
                <a:effectLst>
                  <a:outerShdw blurRad="50800" dist="38100" dir="5400000" algn="t" rotWithShape="0">
                    <a:prstClr val="black">
                      <a:alpha val="40000"/>
                    </a:prstClr>
                  </a:outerShdw>
                </a:effectLst>
              </a:rPr>
              <a:t>Yvelines</a:t>
            </a:r>
            <a:endParaRPr lang="fr-FR" sz="2000" dirty="0">
              <a:effectLst>
                <a:outerShdw blurRad="50800" dist="38100" dir="5400000" algn="t" rotWithShape="0">
                  <a:prstClr val="black">
                    <a:alpha val="40000"/>
                  </a:prstClr>
                </a:outerShdw>
              </a:effectLst>
            </a:endParaRPr>
          </a:p>
        </p:txBody>
      </p:sp>
      <p:sp>
        <p:nvSpPr>
          <p:cNvPr id="53" name="Rectangle 52"/>
          <p:cNvSpPr/>
          <p:nvPr/>
        </p:nvSpPr>
        <p:spPr>
          <a:xfrm>
            <a:off x="26952687" y="34595486"/>
            <a:ext cx="3317241" cy="707886"/>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Inserm UMR </a:t>
            </a:r>
            <a:r>
              <a:rPr lang="fr-FR" sz="2000" dirty="0">
                <a:effectLst>
                  <a:outerShdw blurRad="50800" dist="38100" dir="5400000" algn="t" rotWithShape="0">
                    <a:prstClr val="black">
                      <a:alpha val="40000"/>
                    </a:prstClr>
                  </a:outerShdw>
                </a:effectLst>
              </a:rPr>
              <a:t>1148 </a:t>
            </a:r>
            <a:r>
              <a:rPr lang="fr-FR" sz="2000" dirty="0" smtClean="0">
                <a:effectLst>
                  <a:outerShdw blurRad="50800" dist="38100" dir="5400000" algn="t" rotWithShape="0">
                    <a:prstClr val="black">
                      <a:alpha val="40000"/>
                    </a:prstClr>
                  </a:outerShdw>
                </a:effectLst>
              </a:rPr>
              <a:t>LVTS Universités Paris 7 &amp; 13</a:t>
            </a:r>
            <a:endParaRPr lang="fr-FR" sz="2000" dirty="0">
              <a:effectLst>
                <a:outerShdw blurRad="50800" dist="38100" dir="5400000" algn="t" rotWithShape="0">
                  <a:prstClr val="black">
                    <a:alpha val="40000"/>
                  </a:prstClr>
                </a:outerShdw>
              </a:effectLst>
            </a:endParaRPr>
          </a:p>
        </p:txBody>
      </p:sp>
      <p:sp>
        <p:nvSpPr>
          <p:cNvPr id="55" name="Rectangle 54"/>
          <p:cNvSpPr/>
          <p:nvPr/>
        </p:nvSpPr>
        <p:spPr>
          <a:xfrm>
            <a:off x="14541023" y="37023045"/>
            <a:ext cx="3317241" cy="400110"/>
          </a:xfrm>
          <a:prstGeom prst="rect">
            <a:avLst/>
          </a:prstGeom>
          <a:noFill/>
        </p:spPr>
        <p:txBody>
          <a:bodyPr wrap="square">
            <a:spAutoFit/>
          </a:bodyPr>
          <a:lstStyle/>
          <a:p>
            <a:pPr algn="ctr"/>
            <a:r>
              <a:rPr lang="fr-FR" sz="2000" smtClean="0">
                <a:effectLst>
                  <a:outerShdw blurRad="50800" dist="38100" dir="5400000" algn="t" rotWithShape="0">
                    <a:prstClr val="black">
                      <a:alpha val="40000"/>
                    </a:prstClr>
                  </a:outerShdw>
                </a:effectLst>
              </a:rPr>
              <a:t>Inserm-Transfert</a:t>
            </a:r>
            <a:endParaRPr lang="fr-FR" sz="2000" dirty="0">
              <a:effectLst>
                <a:outerShdw blurRad="50800" dist="38100" dir="5400000" algn="t" rotWithShape="0">
                  <a:prstClr val="black">
                    <a:alpha val="40000"/>
                  </a:prstClr>
                </a:outerShdw>
              </a:effectLst>
            </a:endParaRPr>
          </a:p>
        </p:txBody>
      </p:sp>
      <p:sp>
        <p:nvSpPr>
          <p:cNvPr id="56" name="Rectangle 55"/>
          <p:cNvSpPr/>
          <p:nvPr/>
        </p:nvSpPr>
        <p:spPr>
          <a:xfrm>
            <a:off x="2129359" y="34595486"/>
            <a:ext cx="3317241" cy="400110"/>
          </a:xfrm>
          <a:prstGeom prst="rect">
            <a:avLst/>
          </a:prstGeom>
          <a:noFill/>
        </p:spPr>
        <p:txBody>
          <a:bodyPr wrap="square">
            <a:spAutoFit/>
          </a:bodyPr>
          <a:lstStyle/>
          <a:p>
            <a:pPr algn="ctr"/>
            <a:r>
              <a:rPr lang="fr-FR" sz="2000" smtClean="0">
                <a:effectLst>
                  <a:outerShdw blurRad="50800" dist="38100" dir="5400000" algn="t" rotWithShape="0">
                    <a:prstClr val="black">
                      <a:alpha val="40000"/>
                    </a:prstClr>
                  </a:outerShdw>
                </a:effectLst>
              </a:rPr>
              <a:t>ResMed</a:t>
            </a:r>
            <a:endParaRPr lang="fr-FR" sz="2000" dirty="0">
              <a:effectLst>
                <a:outerShdw blurRad="50800" dist="38100" dir="5400000" algn="t" rotWithShape="0">
                  <a:prstClr val="black">
                    <a:alpha val="40000"/>
                  </a:prstClr>
                </a:outerShdw>
              </a:effectLst>
            </a:endParaRPr>
          </a:p>
        </p:txBody>
      </p:sp>
      <p:sp>
        <p:nvSpPr>
          <p:cNvPr id="57" name="Rectangle 56"/>
          <p:cNvSpPr/>
          <p:nvPr/>
        </p:nvSpPr>
        <p:spPr>
          <a:xfrm>
            <a:off x="12773552" y="34595486"/>
            <a:ext cx="3311619" cy="707886"/>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Inserm UMR 1241 Université de Rennes 1</a:t>
            </a:r>
            <a:endParaRPr lang="fr-FR" sz="2000" dirty="0">
              <a:effectLst>
                <a:outerShdw blurRad="50800" dist="38100" dir="5400000" algn="t" rotWithShape="0">
                  <a:prstClr val="black">
                    <a:alpha val="40000"/>
                  </a:prstClr>
                </a:outerShdw>
              </a:effectLst>
            </a:endParaRPr>
          </a:p>
        </p:txBody>
      </p:sp>
      <p:sp>
        <p:nvSpPr>
          <p:cNvPr id="58" name="Rectangle 57"/>
          <p:cNvSpPr/>
          <p:nvPr/>
        </p:nvSpPr>
        <p:spPr>
          <a:xfrm>
            <a:off x="7448644" y="37023045"/>
            <a:ext cx="3317241" cy="400110"/>
          </a:xfrm>
          <a:prstGeom prst="rect">
            <a:avLst/>
          </a:prstGeom>
          <a:noFill/>
        </p:spPr>
        <p:txBody>
          <a:bodyPr wrap="square">
            <a:spAutoFit/>
          </a:bodyPr>
          <a:lstStyle/>
          <a:p>
            <a:pPr algn="ctr"/>
            <a:r>
              <a:rPr lang="fr-FR" sz="2000" dirty="0" smtClean="0">
                <a:effectLst>
                  <a:outerShdw blurRad="50800" dist="38100" dir="5400000" algn="t" rotWithShape="0">
                    <a:prstClr val="black">
                      <a:alpha val="40000"/>
                    </a:prstClr>
                  </a:outerShdw>
                </a:effectLst>
              </a:rPr>
              <a:t>Université Paris Descartes </a:t>
            </a:r>
            <a:endParaRPr lang="fr-FR" sz="2000" dirty="0">
              <a:effectLst>
                <a:outerShdw blurRad="50800" dist="38100" dir="5400000" algn="t" rotWithShape="0">
                  <a:prstClr val="black">
                    <a:alpha val="40000"/>
                  </a:prstClr>
                </a:outerShdw>
              </a:effectLst>
            </a:endParaRPr>
          </a:p>
        </p:txBody>
      </p:sp>
      <p:pic>
        <p:nvPicPr>
          <p:cNvPr id="39" name="Image 38"/>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1026998" y="23632536"/>
            <a:ext cx="2583834" cy="2583834"/>
          </a:xfrm>
          <a:prstGeom prst="rect">
            <a:avLst/>
          </a:prstGeom>
          <a:effectLst>
            <a:outerShdw blurRad="50800" dist="38100" algn="l" rotWithShape="0">
              <a:prstClr val="black">
                <a:alpha val="40000"/>
              </a:prstClr>
            </a:outerShdw>
          </a:effectLst>
        </p:spPr>
      </p:pic>
      <p:pic>
        <p:nvPicPr>
          <p:cNvPr id="40" name="Image 39"/>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26998" y="14048756"/>
            <a:ext cx="2583834" cy="2583834"/>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15548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570</TotalTime>
  <Words>1087</Words>
  <Application>Microsoft Macintosh PowerPoint</Application>
  <PresentationFormat>Personnalisé</PresentationFormat>
  <Paragraphs>42</Paragraphs>
  <Slides>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vt:i4>
      </vt:variant>
    </vt:vector>
  </HeadingPairs>
  <TitlesOfParts>
    <vt:vector size="6" baseType="lpstr">
      <vt:lpstr>Arial</vt:lpstr>
      <vt:lpstr>Arial Rounded MT Bold</vt:lpstr>
      <vt:lpstr>Calibri</vt:lpstr>
      <vt:lpstr>Times New Roman</vt:lpstr>
      <vt:lpstr>Thème Office</vt:lpstr>
      <vt:lpstr>iVASC RHU Innovation in Atherothombosis Science </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Citron Marine Citron Marine</dc:creator>
  <cp:lastModifiedBy>antonino nicoletti</cp:lastModifiedBy>
  <cp:revision>37</cp:revision>
  <cp:lastPrinted>2017-06-28T16:03:15Z</cp:lastPrinted>
  <dcterms:created xsi:type="dcterms:W3CDTF">2017-04-27T12:07:46Z</dcterms:created>
  <dcterms:modified xsi:type="dcterms:W3CDTF">2017-07-06T09:40:42Z</dcterms:modified>
</cp:coreProperties>
</file>